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94" r:id="rId7"/>
    <p:sldId id="300" r:id="rId8"/>
    <p:sldId id="295" r:id="rId9"/>
    <p:sldId id="296" r:id="rId10"/>
    <p:sldId id="303" r:id="rId11"/>
    <p:sldId id="304" r:id="rId12"/>
    <p:sldId id="305" r:id="rId13"/>
    <p:sldId id="302" r:id="rId14"/>
    <p:sldId id="298" r:id="rId15"/>
    <p:sldId id="282" r:id="rId16"/>
    <p:sldId id="289" r:id="rId17"/>
    <p:sldId id="280" r:id="rId18"/>
    <p:sldId id="279" r:id="rId19"/>
    <p:sldId id="258" r:id="rId20"/>
    <p:sldId id="287" r:id="rId21"/>
    <p:sldId id="310" r:id="rId22"/>
    <p:sldId id="299" r:id="rId23"/>
    <p:sldId id="309" r:id="rId24"/>
    <p:sldId id="297" r:id="rId25"/>
    <p:sldId id="308" r:id="rId26"/>
    <p:sldId id="307" r:id="rId27"/>
    <p:sldId id="306" r:id="rId28"/>
    <p:sldId id="266" r:id="rId29"/>
    <p:sldId id="311"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424" autoAdjust="0"/>
  </p:normalViewPr>
  <p:slideViewPr>
    <p:cSldViewPr snapToGrid="0">
      <p:cViewPr>
        <p:scale>
          <a:sx n="66" d="100"/>
          <a:sy n="66" d="100"/>
        </p:scale>
        <p:origin x="858"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35766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408008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9580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66259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409909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843954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4Pranjal/LLM-AI-Meetup/tree/main"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build.nvidia.com/explore/discov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3626604" y="-297585"/>
            <a:ext cx="8100448" cy="3288815"/>
          </a:xfrm>
        </p:spPr>
        <p:txBody>
          <a:bodyPr vert="horz" lIns="91440" tIns="45720" rIns="91440" bIns="45720" rtlCol="0" anchor="b">
            <a:normAutofit/>
          </a:bodyPr>
          <a:lstStyle/>
          <a:p>
            <a:pPr algn="ctr"/>
            <a:r>
              <a:rPr lang="en-US" sz="4000" kern="1200" cap="all" spc="150" baseline="0" dirty="0">
                <a:latin typeface="+mj-lt"/>
                <a:ea typeface="+mj-ea"/>
                <a:cs typeface="+mj-cs"/>
              </a:rPr>
              <a:t>USE OF Large Language Model (LLM) </a:t>
            </a:r>
            <a:br>
              <a:rPr lang="en-US" sz="4000" kern="1200" cap="all" spc="150" baseline="0" dirty="0">
                <a:latin typeface="+mj-lt"/>
                <a:ea typeface="+mj-ea"/>
                <a:cs typeface="+mj-cs"/>
              </a:rPr>
            </a:br>
            <a:r>
              <a:rPr lang="en-US" sz="4000" kern="1200" cap="all" spc="150" baseline="0" dirty="0">
                <a:latin typeface="+mj-lt"/>
                <a:ea typeface="+mj-ea"/>
                <a:cs typeface="+mj-cs"/>
              </a:rPr>
              <a:t>IN HOSPITALITY</a:t>
            </a:r>
            <a:br>
              <a:rPr lang="en-US" sz="4000" kern="1200" cap="all" spc="150" baseline="0" dirty="0">
                <a:latin typeface="+mj-lt"/>
                <a:ea typeface="+mj-ea"/>
                <a:cs typeface="+mj-cs"/>
              </a:rPr>
            </a:br>
            <a:r>
              <a:rPr lang="en-US" sz="4000" kern="1200" cap="all" spc="150" baseline="0" dirty="0">
                <a:latin typeface="+mj-lt"/>
                <a:ea typeface="+mj-ea"/>
                <a:cs typeface="+mj-cs"/>
              </a:rPr>
              <a:t>&amp; IN OTHER INDUSTRIES</a:t>
            </a:r>
          </a:p>
        </p:txBody>
      </p:sp>
      <p:pic>
        <p:nvPicPr>
          <p:cNvPr id="4" name="Picture 3">
            <a:extLst>
              <a:ext uri="{FF2B5EF4-FFF2-40B4-BE49-F238E27FC236}">
                <a16:creationId xmlns:a16="http://schemas.microsoft.com/office/drawing/2014/main" id="{93BB51A5-3EA9-405E-B210-E41F144A914D}"/>
              </a:ext>
            </a:extLst>
          </p:cNvPr>
          <p:cNvPicPr>
            <a:picLocks noChangeAspect="1"/>
          </p:cNvPicPr>
          <p:nvPr/>
        </p:nvPicPr>
        <p:blipFill rotWithShape="1">
          <a:blip r:embed="rId3"/>
          <a:srcRect l="31338" r="28601" b="-1"/>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10" name="Slide Number Placeholder 3">
            <a:extLst>
              <a:ext uri="{FF2B5EF4-FFF2-40B4-BE49-F238E27FC236}">
                <a16:creationId xmlns:a16="http://schemas.microsoft.com/office/drawing/2014/main" id="{C3F7CEEA-5F98-5551-08B6-6A4FC9A1414A}"/>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1</a:t>
            </a:fld>
            <a:endParaRPr lang="en-US"/>
          </a:p>
        </p:txBody>
      </p:sp>
      <p:sp>
        <p:nvSpPr>
          <p:cNvPr id="5" name="TextBox 4">
            <a:extLst>
              <a:ext uri="{FF2B5EF4-FFF2-40B4-BE49-F238E27FC236}">
                <a16:creationId xmlns:a16="http://schemas.microsoft.com/office/drawing/2014/main" id="{C23F0EB9-9744-15D3-C1CA-C8288190AB40}"/>
              </a:ext>
            </a:extLst>
          </p:cNvPr>
          <p:cNvSpPr txBox="1"/>
          <p:nvPr/>
        </p:nvSpPr>
        <p:spPr>
          <a:xfrm>
            <a:off x="7990282" y="4961258"/>
            <a:ext cx="3736770" cy="1004216"/>
          </a:xfrm>
          <a:prstGeom prst="rect">
            <a:avLst/>
          </a:prstGeom>
        </p:spPr>
        <p:txBody>
          <a:bodyPr vert="horz" lIns="91440" tIns="0" rIns="91440" bIns="45720" rtlCol="0">
            <a:normAutofit fontScale="92500" lnSpcReduction="20000"/>
          </a:bodyPr>
          <a:lstStyle/>
          <a:p>
            <a:pPr algn="r">
              <a:spcBef>
                <a:spcPts val="1000"/>
              </a:spcBef>
              <a:buFont typeface="Arial" panose="020B0604020202020204" pitchFamily="34" charset="0"/>
            </a:pPr>
            <a:r>
              <a:rPr kumimoji="0" lang="en-US" altLang="en-US" sz="3600" b="0" i="0" u="none" strike="noStrike" cap="none" spc="50" normalizeH="0" dirty="0">
                <a:ln>
                  <a:noFill/>
                </a:ln>
                <a:effectLst/>
              </a:rPr>
              <a:t>By Pranjal Jain</a:t>
            </a:r>
          </a:p>
          <a:p>
            <a:pPr algn="r">
              <a:spcBef>
                <a:spcPts val="1000"/>
              </a:spcBef>
              <a:buFont typeface="Arial" panose="020B0604020202020204" pitchFamily="34" charset="0"/>
            </a:pPr>
            <a:r>
              <a:rPr lang="en-US" sz="3000" b="0" spc="50" dirty="0"/>
              <a:t>AI/ML Engineer</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913818" y="13513"/>
            <a:ext cx="9953308" cy="966560"/>
          </a:xfrm>
        </p:spPr>
        <p:txBody>
          <a:bodyPr anchor="b">
            <a:normAutofit/>
          </a:bodyPr>
          <a:lstStyle/>
          <a:p>
            <a:r>
              <a:rPr lang="en-US" sz="3200" dirty="0"/>
              <a:t>Different way to build </a:t>
            </a:r>
            <a:r>
              <a:rPr lang="en-US" sz="3200" dirty="0">
                <a:sym typeface="Wingdings" panose="05000000000000000000" pitchFamily="2" charset="2"/>
              </a:rPr>
              <a:t></a:t>
            </a:r>
            <a:r>
              <a:rPr lang="en-US" sz="3200" dirty="0"/>
              <a:t> llm model</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
        <p:nvSpPr>
          <p:cNvPr id="3" name="TextBox 2">
            <a:extLst>
              <a:ext uri="{FF2B5EF4-FFF2-40B4-BE49-F238E27FC236}">
                <a16:creationId xmlns:a16="http://schemas.microsoft.com/office/drawing/2014/main" id="{A981AC91-F823-4BDD-6F2A-03DA59FEAE43}"/>
              </a:ext>
            </a:extLst>
          </p:cNvPr>
          <p:cNvSpPr txBox="1"/>
          <p:nvPr/>
        </p:nvSpPr>
        <p:spPr>
          <a:xfrm>
            <a:off x="319314" y="1098228"/>
            <a:ext cx="11683999" cy="5262979"/>
          </a:xfrm>
          <a:prstGeom prst="rect">
            <a:avLst/>
          </a:prstGeom>
          <a:noFill/>
        </p:spPr>
        <p:txBody>
          <a:bodyPr wrap="square">
            <a:spAutoFit/>
          </a:bodyPr>
          <a:lstStyle/>
          <a:p>
            <a:pPr marL="342900" indent="-342900">
              <a:buAutoNum type="arabicPeriod"/>
            </a:pPr>
            <a:r>
              <a:rPr lang="en-US" sz="2400" b="1" dirty="0">
                <a:latin typeface="Times New Roman" panose="02020603050405020304" pitchFamily="18" charset="0"/>
                <a:cs typeface="Times New Roman" panose="02020603050405020304" pitchFamily="18" charset="0"/>
              </a:rPr>
              <a:t>Prompt Engineering :-</a:t>
            </a:r>
            <a:r>
              <a:rPr lang="en-US" sz="2400" dirty="0">
                <a:latin typeface="Times New Roman" panose="02020603050405020304" pitchFamily="18" charset="0"/>
                <a:cs typeface="Times New Roman" panose="02020603050405020304" pitchFamily="18" charset="0"/>
              </a:rPr>
              <a:t> Crafting prompts to guide pre-trained LLMs to produce specific responses. It’s quick and effective for many use cases without needing to train or fine-tune the model. </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RAGs (Retrieval-Augmented Generation):-</a:t>
            </a:r>
            <a:r>
              <a:rPr lang="en-US" sz="2400" dirty="0">
                <a:latin typeface="Times New Roman" panose="02020603050405020304" pitchFamily="18" charset="0"/>
                <a:cs typeface="Times New Roman" panose="02020603050405020304" pitchFamily="18" charset="0"/>
              </a:rPr>
              <a:t> Combining LLMs with external knowledge sources (e.g., databases or search engines) to retrieve relevant information and generate more accurate and context-aware responses. </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Fine-Tuning LLMs:-  </a:t>
            </a:r>
            <a:r>
              <a:rPr lang="en-US" sz="2400" dirty="0">
                <a:latin typeface="Times New Roman" panose="02020603050405020304" pitchFamily="18" charset="0"/>
                <a:cs typeface="Times New Roman" panose="02020603050405020304" pitchFamily="18" charset="0"/>
              </a:rPr>
              <a:t>Adapting a pre-trained LLM to a specific task or domain by training it further on a smaller, task-specific dataset.</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Training LLMs from Scratch:-  </a:t>
            </a:r>
            <a:r>
              <a:rPr lang="en-US" sz="2400" dirty="0">
                <a:latin typeface="Times New Roman" panose="02020603050405020304" pitchFamily="18" charset="0"/>
                <a:cs typeface="Times New Roman" panose="02020603050405020304" pitchFamily="18" charset="0"/>
              </a:rPr>
              <a:t>Building a new LLM by training it on a large corpus of data from the ground up, allowing complete control over the architecture and training process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21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119346" y="136526"/>
            <a:ext cx="9953308" cy="966560"/>
          </a:xfrm>
        </p:spPr>
        <p:txBody>
          <a:bodyPr anchor="b">
            <a:normAutofit/>
          </a:bodyPr>
          <a:lstStyle/>
          <a:p>
            <a:r>
              <a:rPr lang="en-US" sz="3200" dirty="0"/>
              <a:t>Different way to build </a:t>
            </a:r>
            <a:r>
              <a:rPr lang="en-US" sz="3200" dirty="0">
                <a:sym typeface="Wingdings" panose="05000000000000000000" pitchFamily="2" charset="2"/>
              </a:rPr>
              <a:t></a:t>
            </a:r>
            <a:r>
              <a:rPr lang="en-US" sz="3200" dirty="0"/>
              <a:t> llm model</a:t>
            </a:r>
          </a:p>
        </p:txBody>
      </p:sp>
      <p:pic>
        <p:nvPicPr>
          <p:cNvPr id="24" name="Picture 23">
            <a:extLst>
              <a:ext uri="{FF2B5EF4-FFF2-40B4-BE49-F238E27FC236}">
                <a16:creationId xmlns:a16="http://schemas.microsoft.com/office/drawing/2014/main" id="{C0AADFB0-56C8-5112-87B1-1385EDE5C904}"/>
              </a:ext>
            </a:extLst>
          </p:cNvPr>
          <p:cNvPicPr>
            <a:picLocks noChangeAspect="1"/>
          </p:cNvPicPr>
          <p:nvPr/>
        </p:nvPicPr>
        <p:blipFill rotWithShape="1">
          <a:blip r:embed="rId2"/>
          <a:srcRect t="13692"/>
          <a:stretch/>
        </p:blipFill>
        <p:spPr>
          <a:xfrm>
            <a:off x="568017" y="1103086"/>
            <a:ext cx="10792885" cy="5618387"/>
          </a:xfrm>
          <a:prstGeom prst="rect">
            <a:avLst/>
          </a:prstGeom>
          <a:noFill/>
        </p:spPr>
      </p:pic>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spTree>
    <p:extLst>
      <p:ext uri="{BB962C8B-B14F-4D97-AF65-F5344CB8AC3E}">
        <p14:creationId xmlns:p14="http://schemas.microsoft.com/office/powerpoint/2010/main" val="1052801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1780860"/>
          </a:xfrm>
        </p:spPr>
        <p:txBody>
          <a:bodyPr/>
          <a:lstStyle/>
          <a:p>
            <a:r>
              <a:rPr lang="en-US" dirty="0"/>
              <a:t>Navigating Q&amp;A Sessions</a:t>
            </a:r>
          </a:p>
        </p:txBody>
      </p:sp>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1341120" y="2960877"/>
            <a:ext cx="2722880" cy="351284"/>
          </a:xfrm>
        </p:spPr>
        <p:txBody>
          <a:bodyPr/>
          <a:lstStyle/>
          <a:p>
            <a:r>
              <a:rPr lang="en-US" dirty="0"/>
              <a:t>Preparing for questions</a:t>
            </a:r>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5"/>
          </p:nvPr>
        </p:nvSpPr>
        <p:spPr>
          <a:xfrm>
            <a:off x="1341120" y="3392035"/>
            <a:ext cx="2722880" cy="2907164"/>
          </a:xfrm>
        </p:spPr>
        <p:txBody>
          <a:bodyPr>
            <a:normAutofit/>
          </a:bodyPr>
          <a:lstStyle/>
          <a:p>
            <a:r>
              <a:rPr lang="en-US" dirty="0"/>
              <a:t>Know your material in advance</a:t>
            </a:r>
          </a:p>
          <a:p>
            <a:r>
              <a:rPr lang="en-US" dirty="0"/>
              <a:t>Anticipate common questions</a:t>
            </a:r>
          </a:p>
          <a:p>
            <a:r>
              <a:rPr lang="en-US" dirty="0"/>
              <a:t>Rehearse your responses</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4754881" y="2960877"/>
            <a:ext cx="5516880" cy="351284"/>
          </a:xfrm>
        </p:spPr>
        <p:txBody>
          <a:bodyPr/>
          <a:lstStyle/>
          <a:p>
            <a:r>
              <a:rPr lang="en-US" dirty="0"/>
              <a:t>Maintaining composure</a:t>
            </a:r>
          </a:p>
          <a:p>
            <a:endParaRPr lang="en-US" dirty="0"/>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4754881" y="3324859"/>
            <a:ext cx="5506720" cy="3031489"/>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4" name="Picture 3" descr="A screenshot of a computer&#10;&#10;Description automatically generated">
            <a:extLst>
              <a:ext uri="{FF2B5EF4-FFF2-40B4-BE49-F238E27FC236}">
                <a16:creationId xmlns:a16="http://schemas.microsoft.com/office/drawing/2014/main" id="{3D78DB1E-76A5-3A30-7B07-7FD4B064B18D}"/>
              </a:ext>
            </a:extLst>
          </p:cNvPr>
          <p:cNvPicPr>
            <a:picLocks noChangeAspect="1"/>
          </p:cNvPicPr>
          <p:nvPr/>
        </p:nvPicPr>
        <p:blipFill>
          <a:blip r:embed="rId3"/>
          <a:stretch>
            <a:fillRect/>
          </a:stretch>
        </p:blipFill>
        <p:spPr>
          <a:xfrm>
            <a:off x="0" y="-116840"/>
            <a:ext cx="12192000" cy="6974839"/>
          </a:xfrm>
          <a:prstGeom prst="rect">
            <a:avLst/>
          </a:prstGeom>
        </p:spPr>
      </p:pic>
    </p:spTree>
    <p:extLst>
      <p:ext uri="{BB962C8B-B14F-4D97-AF65-F5344CB8AC3E}">
        <p14:creationId xmlns:p14="http://schemas.microsoft.com/office/powerpoint/2010/main" val="63692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E820A02F-9B84-5709-117F-92BF2CE7A251}"/>
              </a:ext>
            </a:extLst>
          </p:cNvPr>
          <p:cNvPicPr>
            <a:picLocks noChangeAspect="1"/>
          </p:cNvPicPr>
          <p:nvPr/>
        </p:nvPicPr>
        <p:blipFill>
          <a:blip r:embed="rId3"/>
          <a:stretch>
            <a:fillRect/>
          </a:stretch>
        </p:blipFill>
        <p:spPr>
          <a:xfrm>
            <a:off x="130629" y="-25667"/>
            <a:ext cx="11886422" cy="6883667"/>
          </a:xfrm>
          <a:prstGeom prst="rect">
            <a:avLst/>
          </a:prstGeom>
        </p:spPr>
      </p:pic>
    </p:spTree>
    <p:extLst>
      <p:ext uri="{BB962C8B-B14F-4D97-AF65-F5344CB8AC3E}">
        <p14:creationId xmlns:p14="http://schemas.microsoft.com/office/powerpoint/2010/main" val="74081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white text&#10;&#10;Description automatically generated">
            <a:extLst>
              <a:ext uri="{FF2B5EF4-FFF2-40B4-BE49-F238E27FC236}">
                <a16:creationId xmlns:a16="http://schemas.microsoft.com/office/drawing/2014/main" id="{BBB5DA82-2D80-140F-5974-554F4CE2704C}"/>
              </a:ext>
            </a:extLst>
          </p:cNvPr>
          <p:cNvPicPr>
            <a:picLocks noChangeAspect="1"/>
          </p:cNvPicPr>
          <p:nvPr/>
        </p:nvPicPr>
        <p:blipFill>
          <a:blip r:embed="rId3"/>
          <a:stretch>
            <a:fillRect/>
          </a:stretch>
        </p:blipFill>
        <p:spPr>
          <a:xfrm>
            <a:off x="139484" y="1677878"/>
            <a:ext cx="7296346" cy="3502243"/>
          </a:xfrm>
          <a:prstGeom prst="rect">
            <a:avLst/>
          </a:prstGeom>
          <a:noFill/>
        </p:spPr>
      </p:pic>
      <p:sp>
        <p:nvSpPr>
          <p:cNvPr id="14" name="Slide Number Placeholder 3">
            <a:extLst>
              <a:ext uri="{FF2B5EF4-FFF2-40B4-BE49-F238E27FC236}">
                <a16:creationId xmlns:a16="http://schemas.microsoft.com/office/drawing/2014/main" id="{9CC7444F-36BC-EC9C-EE6D-A841C442042C}"/>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14</a:t>
            </a:fld>
            <a:endParaRPr lang="en-US"/>
          </a:p>
        </p:txBody>
      </p:sp>
    </p:spTree>
    <p:extLst>
      <p:ext uri="{BB962C8B-B14F-4D97-AF65-F5344CB8AC3E}">
        <p14:creationId xmlns:p14="http://schemas.microsoft.com/office/powerpoint/2010/main" val="33469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F68C48B7-D54E-6ED1-2E12-C2902CC82D06}"/>
              </a:ext>
            </a:extLst>
          </p:cNvPr>
          <p:cNvPicPr>
            <a:picLocks noChangeAspect="1"/>
          </p:cNvPicPr>
          <p:nvPr/>
        </p:nvPicPr>
        <p:blipFill>
          <a:blip r:embed="rId3"/>
          <a:stretch>
            <a:fillRect/>
          </a:stretch>
        </p:blipFill>
        <p:spPr>
          <a:xfrm>
            <a:off x="339504" y="101600"/>
            <a:ext cx="11512991" cy="6858000"/>
          </a:xfrm>
          <a:prstGeom prst="rect">
            <a:avLst/>
          </a:prstGeom>
        </p:spPr>
      </p:pic>
    </p:spTree>
    <p:extLst>
      <p:ext uri="{BB962C8B-B14F-4D97-AF65-F5344CB8AC3E}">
        <p14:creationId xmlns:p14="http://schemas.microsoft.com/office/powerpoint/2010/main" val="2241459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pic>
        <p:nvPicPr>
          <p:cNvPr id="15" name="Content Placeholder 14" descr="A screen shot of a computer&#10;&#10;Description automatically generated">
            <a:extLst>
              <a:ext uri="{FF2B5EF4-FFF2-40B4-BE49-F238E27FC236}">
                <a16:creationId xmlns:a16="http://schemas.microsoft.com/office/drawing/2014/main" id="{253CA615-B3D5-0F2B-95BC-4A5D71AC218F}"/>
              </a:ext>
            </a:extLst>
          </p:cNvPr>
          <p:cNvPicPr>
            <a:picLocks noGrp="1" noChangeAspect="1"/>
          </p:cNvPicPr>
          <p:nvPr>
            <p:ph idx="1"/>
          </p:nvPr>
        </p:nvPicPr>
        <p:blipFill>
          <a:blip r:embed="rId3"/>
          <a:stretch>
            <a:fillRect/>
          </a:stretch>
        </p:blipFill>
        <p:spPr>
          <a:xfrm>
            <a:off x="507083" y="202147"/>
            <a:ext cx="11684917" cy="6154202"/>
          </a:xfrm>
        </p:spPr>
      </p:pic>
      <p:pic>
        <p:nvPicPr>
          <p:cNvPr id="17" name="Picture 16" descr="A black background with white text&#10;&#10;Description automatically generated">
            <a:extLst>
              <a:ext uri="{FF2B5EF4-FFF2-40B4-BE49-F238E27FC236}">
                <a16:creationId xmlns:a16="http://schemas.microsoft.com/office/drawing/2014/main" id="{26101646-0ABD-E09F-1302-EB93F88C9089}"/>
              </a:ext>
            </a:extLst>
          </p:cNvPr>
          <p:cNvPicPr>
            <a:picLocks noChangeAspect="1"/>
          </p:cNvPicPr>
          <p:nvPr/>
        </p:nvPicPr>
        <p:blipFill>
          <a:blip r:embed="rId4"/>
          <a:stretch>
            <a:fillRect/>
          </a:stretch>
        </p:blipFill>
        <p:spPr>
          <a:xfrm>
            <a:off x="3214540" y="4142145"/>
            <a:ext cx="4897428" cy="2342561"/>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8F4AC11-69B8-FDB9-0D85-40972CBF7EB0}"/>
              </a:ext>
            </a:extLst>
          </p:cNvPr>
          <p:cNvPicPr>
            <a:picLocks noChangeAspect="1"/>
          </p:cNvPicPr>
          <p:nvPr/>
        </p:nvPicPr>
        <p:blipFill>
          <a:blip r:embed="rId3"/>
          <a:stretch>
            <a:fillRect/>
          </a:stretch>
        </p:blipFill>
        <p:spPr>
          <a:xfrm>
            <a:off x="488429" y="1711692"/>
            <a:ext cx="11215141" cy="3887830"/>
          </a:xfrm>
          <a:prstGeom prst="rect">
            <a:avLst/>
          </a:prstGeom>
        </p:spPr>
      </p:pic>
    </p:spTree>
    <p:extLst>
      <p:ext uri="{BB962C8B-B14F-4D97-AF65-F5344CB8AC3E}">
        <p14:creationId xmlns:p14="http://schemas.microsoft.com/office/powerpoint/2010/main" val="476390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2570774" y="426812"/>
            <a:ext cx="9953308" cy="966560"/>
          </a:xfrm>
        </p:spPr>
        <p:txBody>
          <a:bodyPr anchor="b">
            <a:normAutofit/>
          </a:bodyPr>
          <a:lstStyle/>
          <a:p>
            <a:r>
              <a:rPr lang="en-US" sz="3200" dirty="0"/>
              <a:t>Demo  </a:t>
            </a:r>
            <a:r>
              <a:rPr lang="en-US" sz="3200" dirty="0">
                <a:sym typeface="Wingdings" panose="05000000000000000000" pitchFamily="2" charset="2"/>
              </a:rPr>
              <a:t></a:t>
            </a:r>
            <a:r>
              <a:rPr lang="en-US" sz="3200" dirty="0"/>
              <a:t> llm model</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
        <p:nvSpPr>
          <p:cNvPr id="3" name="TextBox 2">
            <a:extLst>
              <a:ext uri="{FF2B5EF4-FFF2-40B4-BE49-F238E27FC236}">
                <a16:creationId xmlns:a16="http://schemas.microsoft.com/office/drawing/2014/main" id="{B56145E3-F4E4-515F-1E82-4719BF6547D4}"/>
              </a:ext>
            </a:extLst>
          </p:cNvPr>
          <p:cNvSpPr txBox="1"/>
          <p:nvPr/>
        </p:nvSpPr>
        <p:spPr>
          <a:xfrm>
            <a:off x="2570774" y="2128849"/>
            <a:ext cx="6393542" cy="646331"/>
          </a:xfrm>
          <a:prstGeom prst="rect">
            <a:avLst/>
          </a:prstGeom>
          <a:noFill/>
        </p:spPr>
        <p:txBody>
          <a:bodyPr wrap="square">
            <a:spAutoFit/>
          </a:bodyPr>
          <a:lstStyle/>
          <a:p>
            <a:r>
              <a:rPr lang="en-IN" dirty="0"/>
              <a:t>To get API of Gemini models</a:t>
            </a:r>
          </a:p>
          <a:p>
            <a:r>
              <a:rPr lang="en-IN" dirty="0"/>
              <a:t>https://aistudio.google.com/app/apikey</a:t>
            </a:r>
          </a:p>
        </p:txBody>
      </p:sp>
    </p:spTree>
    <p:extLst>
      <p:ext uri="{BB962C8B-B14F-4D97-AF65-F5344CB8AC3E}">
        <p14:creationId xmlns:p14="http://schemas.microsoft.com/office/powerpoint/2010/main" val="91381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399809" y="322262"/>
            <a:ext cx="7288282" cy="731218"/>
          </a:xfrm>
        </p:spPr>
        <p:txBody>
          <a:bodyPr anchor="b">
            <a:normAutofit/>
          </a:bodyPr>
          <a:lstStyle/>
          <a:p>
            <a:r>
              <a:rPr lang="en-US" sz="3600" dirty="0"/>
              <a:t>Fine Tuning -&gt; llm model</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19</a:t>
            </a:fld>
            <a:endParaRPr lang="en-US"/>
          </a:p>
        </p:txBody>
      </p:sp>
      <p:pic>
        <p:nvPicPr>
          <p:cNvPr id="11" name="Content Placeholder 10" descr="Diagram of a training process&#10;&#10;Description automatically generated">
            <a:extLst>
              <a:ext uri="{FF2B5EF4-FFF2-40B4-BE49-F238E27FC236}">
                <a16:creationId xmlns:a16="http://schemas.microsoft.com/office/drawing/2014/main" id="{A7BC4255-9E58-14EC-9FFC-196F17C00800}"/>
              </a:ext>
            </a:extLst>
          </p:cNvPr>
          <p:cNvPicPr>
            <a:picLocks noGrp="1" noChangeAspect="1"/>
          </p:cNvPicPr>
          <p:nvPr>
            <p:ph sz="half" idx="2"/>
          </p:nvPr>
        </p:nvPicPr>
        <p:blipFill>
          <a:blip r:embed="rId2"/>
          <a:stretch>
            <a:fillRect/>
          </a:stretch>
        </p:blipFill>
        <p:spPr>
          <a:xfrm>
            <a:off x="865165" y="1542149"/>
            <a:ext cx="8357570" cy="4814200"/>
          </a:xfrm>
        </p:spPr>
      </p:pic>
    </p:spTree>
    <p:extLst>
      <p:ext uri="{BB962C8B-B14F-4D97-AF65-F5344CB8AC3E}">
        <p14:creationId xmlns:p14="http://schemas.microsoft.com/office/powerpoint/2010/main" val="132621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7288282" cy="677899"/>
          </a:xfrm>
        </p:spPr>
        <p:txBody>
          <a:bodyPr anchor="b">
            <a:normAutofit/>
          </a:bodyPr>
          <a:lstStyle/>
          <a:p>
            <a:pPr algn="ctr"/>
            <a:r>
              <a:rPr lang="en-US" sz="3200" dirty="0"/>
              <a:t>AGENDA</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
        <p:nvSpPr>
          <p:cNvPr id="7" name="TextBox 6">
            <a:extLst>
              <a:ext uri="{FF2B5EF4-FFF2-40B4-BE49-F238E27FC236}">
                <a16:creationId xmlns:a16="http://schemas.microsoft.com/office/drawing/2014/main" id="{A3F3F33E-455E-64CC-6593-57092056BB36}"/>
              </a:ext>
            </a:extLst>
          </p:cNvPr>
          <p:cNvSpPr txBox="1"/>
          <p:nvPr/>
        </p:nvSpPr>
        <p:spPr>
          <a:xfrm>
            <a:off x="682171" y="946259"/>
            <a:ext cx="8280401" cy="5746188"/>
          </a:xfrm>
          <a:prstGeom prst="rect">
            <a:avLst/>
          </a:prstGeom>
          <a:noFill/>
        </p:spPr>
        <p:txBody>
          <a:bodyPr wrap="square">
            <a:spAutoFit/>
          </a:bodyPr>
          <a:lstStyle/>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WHAT IS LARGE LANGUAGE MODEL LLM?</a:t>
            </a:r>
          </a:p>
          <a:p>
            <a:pPr marL="342900" indent="-342900">
              <a:lnSpc>
                <a:spcPct val="90000"/>
              </a:lnSpc>
              <a:spcBef>
                <a:spcPct val="0"/>
              </a:spcBef>
              <a:spcAft>
                <a:spcPts val="600"/>
              </a:spcAft>
              <a:buFont typeface="+mj-lt"/>
              <a:buAutoNum type="arabicPeriod"/>
            </a:pPr>
            <a:r>
              <a:rPr lang="en-US" sz="2400" dirty="0"/>
              <a:t>LLM MODEL OVERVIEW</a:t>
            </a:r>
          </a:p>
          <a:p>
            <a:pPr marL="342900" indent="-342900">
              <a:lnSpc>
                <a:spcPct val="90000"/>
              </a:lnSpc>
              <a:spcBef>
                <a:spcPct val="0"/>
              </a:spcBef>
              <a:spcAft>
                <a:spcPts val="600"/>
              </a:spcAft>
              <a:buFont typeface="+mj-lt"/>
              <a:buAutoNum type="arabicPeriod"/>
            </a:pPr>
            <a:r>
              <a:rPr lang="en-US" sz="2400" dirty="0"/>
              <a:t>LLM BASICS WORKING FLOW</a:t>
            </a:r>
          </a:p>
          <a:p>
            <a:pPr marL="342900" indent="-342900">
              <a:lnSpc>
                <a:spcPct val="90000"/>
              </a:lnSpc>
              <a:spcBef>
                <a:spcPct val="0"/>
              </a:spcBef>
              <a:spcAft>
                <a:spcPts val="600"/>
              </a:spcAft>
              <a:buFont typeface="+mj-lt"/>
              <a:buAutoNum type="arabicPeriod"/>
            </a:pPr>
            <a:r>
              <a:rPr lang="en-US" sz="2400" dirty="0"/>
              <a:t>MAIN COMPONENTS OF </a:t>
            </a:r>
            <a:r>
              <a:rPr lang="en-US" sz="2400" dirty="0">
                <a:sym typeface="Wingdings" panose="05000000000000000000" pitchFamily="2" charset="2"/>
              </a:rPr>
              <a:t></a:t>
            </a:r>
            <a:r>
              <a:rPr lang="en-US" sz="2400" dirty="0"/>
              <a:t> LLM MODEL</a:t>
            </a:r>
          </a:p>
          <a:p>
            <a:pPr marL="342900" indent="-342900">
              <a:lnSpc>
                <a:spcPct val="90000"/>
              </a:lnSpc>
              <a:spcBef>
                <a:spcPct val="0"/>
              </a:spcBef>
              <a:spcAft>
                <a:spcPts val="600"/>
              </a:spcAft>
              <a:buFont typeface="+mj-lt"/>
              <a:buAutoNum type="arabicPeriod"/>
            </a:pPr>
            <a:r>
              <a:rPr lang="en-US" sz="2400" dirty="0"/>
              <a:t>ARCHITECTURE OF </a:t>
            </a:r>
            <a:r>
              <a:rPr lang="en-US" sz="2400" dirty="0">
                <a:sym typeface="Wingdings" panose="05000000000000000000" pitchFamily="2" charset="2"/>
              </a:rPr>
              <a:t></a:t>
            </a:r>
            <a:r>
              <a:rPr lang="en-US" sz="2400" dirty="0"/>
              <a:t> LLM MODEL</a:t>
            </a:r>
          </a:p>
          <a:p>
            <a:pPr marL="342900" indent="-342900">
              <a:lnSpc>
                <a:spcPct val="90000"/>
              </a:lnSpc>
              <a:spcBef>
                <a:spcPct val="0"/>
              </a:spcBef>
              <a:spcAft>
                <a:spcPts val="600"/>
              </a:spcAft>
              <a:buFont typeface="+mj-lt"/>
              <a:buAutoNum type="arabicPeriod"/>
            </a:pPr>
            <a:r>
              <a:rPr lang="en-US" sz="2400" dirty="0"/>
              <a:t>DIFFERENT WAY TO BUILD </a:t>
            </a:r>
            <a:r>
              <a:rPr lang="en-US" sz="2400" dirty="0">
                <a:sym typeface="Wingdings" panose="05000000000000000000" pitchFamily="2" charset="2"/>
              </a:rPr>
              <a:t></a:t>
            </a:r>
            <a:r>
              <a:rPr lang="en-US" sz="2400" dirty="0"/>
              <a:t> LLM MODEL</a:t>
            </a:r>
          </a:p>
          <a:p>
            <a:pPr marL="342900" indent="-342900">
              <a:lnSpc>
                <a:spcPct val="90000"/>
              </a:lnSpc>
              <a:spcBef>
                <a:spcPct val="0"/>
              </a:spcBef>
              <a:spcAft>
                <a:spcPts val="600"/>
              </a:spcAft>
              <a:buFont typeface="+mj-lt"/>
              <a:buAutoNum type="arabicPeriod"/>
            </a:pPr>
            <a:r>
              <a:rPr lang="en-US" sz="2400" dirty="0"/>
              <a:t>DEMO  </a:t>
            </a:r>
            <a:r>
              <a:rPr lang="en-US" sz="2400" dirty="0">
                <a:sym typeface="Wingdings" panose="05000000000000000000" pitchFamily="2" charset="2"/>
              </a:rPr>
              <a:t></a:t>
            </a:r>
            <a:r>
              <a:rPr lang="en-US" sz="2400" dirty="0"/>
              <a:t> LLM MODEL</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FINE TUNING -&gt; LLM MODEL</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APPLICATIONS OF LLMS</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USE OF LLM IN HOSPITALITY</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THE FUTURE OF LARGE LANGUAGE MODELS</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COMPARISON WITH OTHER AI MODELS</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CONCLUSION</a:t>
            </a:r>
          </a:p>
          <a:p>
            <a:pPr marL="342900" indent="-342900">
              <a:lnSpc>
                <a:spcPct val="90000"/>
              </a:lnSpc>
              <a:spcBef>
                <a:spcPct val="0"/>
              </a:spcBef>
              <a:spcAft>
                <a:spcPts val="600"/>
              </a:spcAft>
              <a:buFont typeface="+mj-lt"/>
              <a:buAutoNum type="arabicPeriod"/>
            </a:pPr>
            <a:r>
              <a:rPr lang="en-US" sz="2400" kern="1200" spc="150" baseline="0" dirty="0">
                <a:latin typeface="+mj-lt"/>
                <a:ea typeface="+mj-ea"/>
                <a:cs typeface="+mj-cs"/>
              </a:rPr>
              <a:t>FINAL TIPS &amp; TAKEAWAYS</a:t>
            </a:r>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322388" y="197634"/>
            <a:ext cx="7288282" cy="1007051"/>
          </a:xfrm>
        </p:spPr>
        <p:txBody>
          <a:bodyPr anchor="b">
            <a:normAutofit/>
          </a:bodyPr>
          <a:lstStyle/>
          <a:p>
            <a:pPr algn="ctr"/>
            <a:r>
              <a:rPr lang="en-IN" sz="3200" dirty="0"/>
              <a:t>Applications of LLMs</a:t>
            </a:r>
            <a:endParaRPr lang="en-US" sz="4400" dirty="0"/>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20</a:t>
            </a:fld>
            <a:endParaRPr lang="en-US"/>
          </a:p>
        </p:txBody>
      </p:sp>
      <p:sp>
        <p:nvSpPr>
          <p:cNvPr id="3" name="TextBox 2">
            <a:extLst>
              <a:ext uri="{FF2B5EF4-FFF2-40B4-BE49-F238E27FC236}">
                <a16:creationId xmlns:a16="http://schemas.microsoft.com/office/drawing/2014/main" id="{5766DBF9-CD21-8874-C2F3-79DEFF468A7D}"/>
              </a:ext>
            </a:extLst>
          </p:cNvPr>
          <p:cNvSpPr txBox="1"/>
          <p:nvPr/>
        </p:nvSpPr>
        <p:spPr>
          <a:xfrm>
            <a:off x="348343" y="1451429"/>
            <a:ext cx="10522857" cy="3897477"/>
          </a:xfrm>
          <a:prstGeom prst="rect">
            <a:avLst/>
          </a:prstGeom>
          <a:noFill/>
        </p:spPr>
        <p:txBody>
          <a:bodyPr wrap="square">
            <a:spAutoFit/>
          </a:bodyPr>
          <a:lstStyle/>
          <a:p>
            <a:pPr>
              <a:lnSpc>
                <a:spcPct val="150000"/>
              </a:lnSpc>
              <a:buFont typeface="Arial" panose="020B0604020202020204" pitchFamily="34" charset="0"/>
              <a:buChar char="•"/>
            </a:pPr>
            <a:r>
              <a:rPr lang="en-IN" sz="2800" b="1" dirty="0"/>
              <a:t>Text Generation:</a:t>
            </a:r>
            <a:r>
              <a:rPr lang="en-IN" sz="2800" dirty="0"/>
              <a:t> Creating human-like text for articles, blogs, etc.</a:t>
            </a:r>
          </a:p>
          <a:p>
            <a:pPr>
              <a:lnSpc>
                <a:spcPct val="150000"/>
              </a:lnSpc>
              <a:buFont typeface="Arial" panose="020B0604020202020204" pitchFamily="34" charset="0"/>
              <a:buChar char="•"/>
            </a:pPr>
            <a:r>
              <a:rPr lang="en-IN" sz="2800" b="1" dirty="0"/>
              <a:t>Chatbots/Assistants:</a:t>
            </a:r>
            <a:r>
              <a:rPr lang="en-IN" sz="2800" dirty="0"/>
              <a:t> Powering virtual assistants (e.g., ChatGPT).</a:t>
            </a:r>
          </a:p>
          <a:p>
            <a:pPr>
              <a:lnSpc>
                <a:spcPct val="150000"/>
              </a:lnSpc>
              <a:buFont typeface="Arial" panose="020B0604020202020204" pitchFamily="34" charset="0"/>
              <a:buChar char="•"/>
            </a:pPr>
            <a:r>
              <a:rPr lang="en-IN" sz="2800" b="1" dirty="0"/>
              <a:t>Translation:</a:t>
            </a:r>
            <a:r>
              <a:rPr lang="en-IN" sz="2800" dirty="0"/>
              <a:t> Real-time translation between languages.</a:t>
            </a:r>
          </a:p>
          <a:p>
            <a:pPr>
              <a:lnSpc>
                <a:spcPct val="150000"/>
              </a:lnSpc>
              <a:buFont typeface="Arial" panose="020B0604020202020204" pitchFamily="34" charset="0"/>
              <a:buChar char="•"/>
            </a:pPr>
            <a:r>
              <a:rPr lang="en-IN" sz="2800" b="1" dirty="0"/>
              <a:t>Coding:</a:t>
            </a:r>
            <a:r>
              <a:rPr lang="en-IN" sz="2800" dirty="0"/>
              <a:t> Assisting in code generation (e.g., GitHub Copilot).</a:t>
            </a:r>
          </a:p>
          <a:p>
            <a:pPr>
              <a:lnSpc>
                <a:spcPct val="150000"/>
              </a:lnSpc>
              <a:buFont typeface="Arial" panose="020B0604020202020204" pitchFamily="34" charset="0"/>
              <a:buChar char="•"/>
            </a:pPr>
            <a:r>
              <a:rPr lang="en-IN" sz="2800" b="1" dirty="0"/>
              <a:t>Summarization, Sentiment Analysis:</a:t>
            </a:r>
            <a:r>
              <a:rPr lang="en-IN" sz="2800" dirty="0"/>
              <a:t> Condensing long articles, </a:t>
            </a:r>
            <a:r>
              <a:rPr lang="en-IN" sz="2800" dirty="0" err="1"/>
              <a:t>analyzing</a:t>
            </a:r>
            <a:r>
              <a:rPr lang="en-IN" sz="2800" dirty="0"/>
              <a:t> emotions in text.</a:t>
            </a:r>
          </a:p>
        </p:txBody>
      </p:sp>
    </p:spTree>
    <p:extLst>
      <p:ext uri="{BB962C8B-B14F-4D97-AF65-F5344CB8AC3E}">
        <p14:creationId xmlns:p14="http://schemas.microsoft.com/office/powerpoint/2010/main" val="2324684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322388" y="197635"/>
            <a:ext cx="7288282" cy="731218"/>
          </a:xfrm>
        </p:spPr>
        <p:txBody>
          <a:bodyPr anchor="b">
            <a:normAutofit/>
          </a:bodyPr>
          <a:lstStyle/>
          <a:p>
            <a:pPr algn="ctr"/>
            <a:r>
              <a:rPr lang="en-US" sz="3600" dirty="0"/>
              <a:t>Use of llm in hospitality</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21</a:t>
            </a:fld>
            <a:endParaRPr lang="en-US"/>
          </a:p>
        </p:txBody>
      </p:sp>
      <p:sp>
        <p:nvSpPr>
          <p:cNvPr id="8" name="TextBox 7">
            <a:extLst>
              <a:ext uri="{FF2B5EF4-FFF2-40B4-BE49-F238E27FC236}">
                <a16:creationId xmlns:a16="http://schemas.microsoft.com/office/drawing/2014/main" id="{7C03688F-1708-328A-16B2-803A430B142E}"/>
              </a:ext>
            </a:extLst>
          </p:cNvPr>
          <p:cNvSpPr txBox="1"/>
          <p:nvPr/>
        </p:nvSpPr>
        <p:spPr>
          <a:xfrm>
            <a:off x="261257" y="798878"/>
            <a:ext cx="11669486" cy="5909310"/>
          </a:xfrm>
          <a:prstGeom prst="rect">
            <a:avLst/>
          </a:prstGeom>
          <a:noFill/>
        </p:spPr>
        <p:txBody>
          <a:bodyPr wrap="square">
            <a:spAutoFit/>
          </a:bodyPr>
          <a:lstStyle/>
          <a:p>
            <a:r>
              <a:rPr lang="en-IN" dirty="0"/>
              <a:t>1</a:t>
            </a:r>
            <a:r>
              <a:rPr lang="en-IN" b="1" dirty="0"/>
              <a:t>. Personalized Guest Communication</a:t>
            </a:r>
          </a:p>
          <a:p>
            <a:pPr marL="285750" indent="-285750">
              <a:buFont typeface="Wingdings" panose="05000000000000000000" pitchFamily="2" charset="2"/>
              <a:buChar char="Ø"/>
            </a:pPr>
            <a:r>
              <a:rPr lang="en-IN" b="1" dirty="0"/>
              <a:t>Chatbots</a:t>
            </a:r>
            <a:r>
              <a:rPr lang="en-IN" dirty="0"/>
              <a:t>: LLM-powered chatbots can assist guests in real-time, answering queries about hotel amenities, booking details. These chatbots provide 24/7 service, increasing guest satisfaction by ensuring immediate responses.</a:t>
            </a:r>
          </a:p>
          <a:p>
            <a:pPr marL="285750" indent="-285750">
              <a:buFont typeface="Wingdings" panose="05000000000000000000" pitchFamily="2" charset="2"/>
              <a:buChar char="Ø"/>
            </a:pPr>
            <a:r>
              <a:rPr lang="en-IN" b="1" dirty="0"/>
              <a:t>Email</a:t>
            </a:r>
            <a:r>
              <a:rPr lang="en-IN" dirty="0"/>
              <a:t> </a:t>
            </a:r>
            <a:r>
              <a:rPr lang="en-IN" b="1" dirty="0"/>
              <a:t>Responses</a:t>
            </a:r>
            <a:r>
              <a:rPr lang="en-IN" dirty="0"/>
              <a:t>: LLMs can be used to generate personalized emails or replies to guest inquiries or complaints, providing quick, detailed, and context-aware responses.</a:t>
            </a:r>
          </a:p>
          <a:p>
            <a:endParaRPr lang="en-IN" dirty="0"/>
          </a:p>
          <a:p>
            <a:r>
              <a:rPr lang="en-IN" b="1" dirty="0"/>
              <a:t>2. Data-Driven Insights</a:t>
            </a:r>
          </a:p>
          <a:p>
            <a:r>
              <a:rPr lang="en-IN" dirty="0"/>
              <a:t>LLMs can analyze guest feedback from reviews, surveys, &amp; social media to provide insights into areas for improvement.</a:t>
            </a:r>
          </a:p>
          <a:p>
            <a:pPr marL="285750" indent="-285750">
              <a:buFont typeface="Wingdings" panose="05000000000000000000" pitchFamily="2" charset="2"/>
              <a:buChar char="Ø"/>
            </a:pPr>
            <a:r>
              <a:rPr lang="en-IN" b="1" dirty="0"/>
              <a:t>Sentiment</a:t>
            </a:r>
            <a:r>
              <a:rPr lang="en-IN" dirty="0"/>
              <a:t> </a:t>
            </a:r>
            <a:r>
              <a:rPr lang="en-IN" b="1" dirty="0"/>
              <a:t>Analysis</a:t>
            </a:r>
            <a:r>
              <a:rPr lang="en-IN" dirty="0"/>
              <a:t>: LLMs can gauge the tone of customer reviews, helping hotels understand guest sentiment in real-time.</a:t>
            </a:r>
          </a:p>
          <a:p>
            <a:pPr marL="285750" indent="-285750">
              <a:buFont typeface="Wingdings" panose="05000000000000000000" pitchFamily="2" charset="2"/>
              <a:buChar char="Ø"/>
            </a:pPr>
            <a:r>
              <a:rPr lang="en-IN" b="1" dirty="0"/>
              <a:t>Trend</a:t>
            </a:r>
            <a:r>
              <a:rPr lang="en-IN" dirty="0"/>
              <a:t> </a:t>
            </a:r>
            <a:r>
              <a:rPr lang="en-IN" b="1" dirty="0"/>
              <a:t>Identification</a:t>
            </a:r>
            <a:r>
              <a:rPr lang="en-IN" dirty="0"/>
              <a:t>: LLMs can identify recurring issues or popular amenities, assisting hotels in adjusting their offerings accordingly.</a:t>
            </a:r>
          </a:p>
          <a:p>
            <a:endParaRPr lang="en-IN" dirty="0"/>
          </a:p>
          <a:p>
            <a:r>
              <a:rPr lang="en-IN" b="1" dirty="0"/>
              <a:t>3. Revenue Management &amp; Demand Forecasting</a:t>
            </a:r>
          </a:p>
          <a:p>
            <a:pPr marL="285750" indent="-285750">
              <a:buFont typeface="Wingdings" panose="05000000000000000000" pitchFamily="2" charset="2"/>
              <a:buChar char="Ø"/>
            </a:pPr>
            <a:r>
              <a:rPr lang="en-IN" dirty="0"/>
              <a:t>LLMs can analyze historical data and market trends to help with demand forecasting, allowing hotels to optimize pricing strategies. But still we use LSTM model to predict the time series of data for the future.</a:t>
            </a:r>
          </a:p>
          <a:p>
            <a:pPr marL="285750" indent="-285750">
              <a:buFont typeface="Wingdings" panose="05000000000000000000" pitchFamily="2" charset="2"/>
              <a:buChar char="Ø"/>
            </a:pPr>
            <a:r>
              <a:rPr lang="en-IN" dirty="0"/>
              <a:t>By understanding guest preferences and market dynamics, hotels can increase revenue by adjusting room rates, packages, or promotions based on AI-driven insights.</a:t>
            </a:r>
          </a:p>
          <a:p>
            <a:endParaRPr lang="en-IN" dirty="0"/>
          </a:p>
        </p:txBody>
      </p:sp>
    </p:spTree>
    <p:extLst>
      <p:ext uri="{BB962C8B-B14F-4D97-AF65-F5344CB8AC3E}">
        <p14:creationId xmlns:p14="http://schemas.microsoft.com/office/powerpoint/2010/main" val="2281201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322387" y="197635"/>
            <a:ext cx="9229499" cy="876422"/>
          </a:xfrm>
        </p:spPr>
        <p:txBody>
          <a:bodyPr anchor="b">
            <a:normAutofit/>
          </a:bodyPr>
          <a:lstStyle/>
          <a:p>
            <a:pPr algn="ctr"/>
            <a:r>
              <a:rPr lang="en-US" sz="3200" dirty="0"/>
              <a:t>The Future of Large Language Models</a:t>
            </a:r>
            <a:endParaRPr lang="en-US" sz="4400" dirty="0"/>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22</a:t>
            </a:fld>
            <a:endParaRPr lang="en-US"/>
          </a:p>
        </p:txBody>
      </p:sp>
      <p:sp>
        <p:nvSpPr>
          <p:cNvPr id="13" name="TextBox 12">
            <a:extLst>
              <a:ext uri="{FF2B5EF4-FFF2-40B4-BE49-F238E27FC236}">
                <a16:creationId xmlns:a16="http://schemas.microsoft.com/office/drawing/2014/main" id="{C63C2206-4DA7-C52D-E544-55AA9C7B904D}"/>
              </a:ext>
            </a:extLst>
          </p:cNvPr>
          <p:cNvSpPr txBox="1"/>
          <p:nvPr/>
        </p:nvSpPr>
        <p:spPr>
          <a:xfrm>
            <a:off x="1032102" y="1770743"/>
            <a:ext cx="9341248" cy="3251146"/>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IN" sz="2800" dirty="0"/>
              <a:t>More efficient models (smaller, faster).</a:t>
            </a:r>
          </a:p>
          <a:p>
            <a:pPr marL="457200" indent="-457200">
              <a:lnSpc>
                <a:spcPct val="150000"/>
              </a:lnSpc>
              <a:buFont typeface="Wingdings" panose="05000000000000000000" pitchFamily="2" charset="2"/>
              <a:buChar char="Ø"/>
            </a:pPr>
            <a:r>
              <a:rPr lang="en-IN" sz="2800" dirty="0"/>
              <a:t>Improved multilingual capabilities.</a:t>
            </a:r>
          </a:p>
          <a:p>
            <a:pPr marL="457200" indent="-457200">
              <a:lnSpc>
                <a:spcPct val="150000"/>
              </a:lnSpc>
              <a:buFont typeface="Wingdings" panose="05000000000000000000" pitchFamily="2" charset="2"/>
              <a:buChar char="Ø"/>
            </a:pPr>
            <a:r>
              <a:rPr lang="en-IN" sz="2800" dirty="0"/>
              <a:t>Better alignment with human values.</a:t>
            </a:r>
          </a:p>
          <a:p>
            <a:pPr marL="457200" indent="-457200">
              <a:lnSpc>
                <a:spcPct val="150000"/>
              </a:lnSpc>
              <a:buFont typeface="Wingdings" panose="05000000000000000000" pitchFamily="2" charset="2"/>
              <a:buChar char="Ø"/>
            </a:pPr>
            <a:r>
              <a:rPr lang="en-IN" sz="2800" dirty="0"/>
              <a:t>Hybrid systems combining reasoning with language understanding.</a:t>
            </a:r>
          </a:p>
        </p:txBody>
      </p:sp>
    </p:spTree>
    <p:extLst>
      <p:ext uri="{BB962C8B-B14F-4D97-AF65-F5344CB8AC3E}">
        <p14:creationId xmlns:p14="http://schemas.microsoft.com/office/powerpoint/2010/main" val="756960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190171" y="386320"/>
            <a:ext cx="8606972" cy="905452"/>
          </a:xfrm>
        </p:spPr>
        <p:txBody>
          <a:bodyPr anchor="b">
            <a:normAutofit/>
          </a:bodyPr>
          <a:lstStyle/>
          <a:p>
            <a:pPr algn="ctr"/>
            <a:r>
              <a:rPr lang="en-US" sz="3200" dirty="0"/>
              <a:t>Comparison with Other AI Models</a:t>
            </a:r>
            <a:endParaRPr lang="en-US" sz="4400" dirty="0"/>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23</a:t>
            </a:fld>
            <a:endParaRPr lang="en-US"/>
          </a:p>
        </p:txBody>
      </p:sp>
      <p:sp>
        <p:nvSpPr>
          <p:cNvPr id="5" name="TextBox 4">
            <a:extLst>
              <a:ext uri="{FF2B5EF4-FFF2-40B4-BE49-F238E27FC236}">
                <a16:creationId xmlns:a16="http://schemas.microsoft.com/office/drawing/2014/main" id="{BF8147AA-BFBB-E88F-3AC6-11278BBC7BF3}"/>
              </a:ext>
            </a:extLst>
          </p:cNvPr>
          <p:cNvSpPr txBox="1"/>
          <p:nvPr/>
        </p:nvSpPr>
        <p:spPr>
          <a:xfrm>
            <a:off x="1729580" y="1536174"/>
            <a:ext cx="8866641" cy="3785652"/>
          </a:xfrm>
          <a:prstGeom prst="rect">
            <a:avLst/>
          </a:prstGeom>
          <a:noFill/>
        </p:spPr>
        <p:txBody>
          <a:bodyPr wrap="square">
            <a:spAutoFit/>
          </a:bodyPr>
          <a:lstStyle/>
          <a:p>
            <a:r>
              <a:rPr lang="en-IN" sz="2400" b="1" dirty="0"/>
              <a:t>LLMs vs Traditional ML Models:</a:t>
            </a:r>
          </a:p>
          <a:p>
            <a:endParaRPr lang="en-IN" sz="2400" dirty="0"/>
          </a:p>
          <a:p>
            <a:pPr marL="342900" indent="-342900">
              <a:buFont typeface="Wingdings" panose="05000000000000000000" pitchFamily="2" charset="2"/>
              <a:buChar char="q"/>
            </a:pPr>
            <a:r>
              <a:rPr lang="en-IN" sz="2400" dirty="0"/>
              <a:t>More flexible in language understanding but less structured.</a:t>
            </a:r>
          </a:p>
          <a:p>
            <a:pPr marL="342900" indent="-342900">
              <a:buFont typeface="Wingdings" panose="05000000000000000000" pitchFamily="2" charset="2"/>
              <a:buChar char="q"/>
            </a:pPr>
            <a:r>
              <a:rPr lang="en-IN" sz="2400" dirty="0"/>
              <a:t>Require more data and compute but perform better in zero-shot settings.</a:t>
            </a:r>
          </a:p>
          <a:p>
            <a:endParaRPr lang="en-IN" sz="2400" dirty="0"/>
          </a:p>
          <a:p>
            <a:r>
              <a:rPr lang="en-IN" sz="2400" b="1" dirty="0"/>
              <a:t>LLMs vs Vision Models:</a:t>
            </a:r>
          </a:p>
          <a:p>
            <a:endParaRPr lang="en-IN" sz="2400" dirty="0"/>
          </a:p>
          <a:p>
            <a:pPr marL="342900" indent="-342900">
              <a:buFont typeface="Wingdings" panose="05000000000000000000" pitchFamily="2" charset="2"/>
              <a:buChar char="q"/>
            </a:pPr>
            <a:r>
              <a:rPr lang="en-IN" sz="2400" dirty="0"/>
              <a:t>Specialize in language tasks vs vision-based tasks like image recognition.</a:t>
            </a:r>
          </a:p>
        </p:txBody>
      </p:sp>
    </p:spTree>
    <p:extLst>
      <p:ext uri="{BB962C8B-B14F-4D97-AF65-F5344CB8AC3E}">
        <p14:creationId xmlns:p14="http://schemas.microsoft.com/office/powerpoint/2010/main" val="4159035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351417" y="618549"/>
            <a:ext cx="7288282" cy="731218"/>
          </a:xfrm>
        </p:spPr>
        <p:txBody>
          <a:bodyPr anchor="b">
            <a:normAutofit/>
          </a:bodyPr>
          <a:lstStyle/>
          <a:p>
            <a:pPr algn="ctr"/>
            <a:r>
              <a:rPr lang="en-IN" sz="3600" dirty="0"/>
              <a:t>Conclusion</a:t>
            </a:r>
            <a:endParaRPr lang="en-US" sz="4800" dirty="0"/>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24</a:t>
            </a:fld>
            <a:endParaRPr lang="en-US"/>
          </a:p>
        </p:txBody>
      </p:sp>
      <p:sp>
        <p:nvSpPr>
          <p:cNvPr id="3" name="TextBox 2">
            <a:extLst>
              <a:ext uri="{FF2B5EF4-FFF2-40B4-BE49-F238E27FC236}">
                <a16:creationId xmlns:a16="http://schemas.microsoft.com/office/drawing/2014/main" id="{3E041105-CE46-4315-3731-D74381D32717}"/>
              </a:ext>
            </a:extLst>
          </p:cNvPr>
          <p:cNvSpPr txBox="1"/>
          <p:nvPr/>
        </p:nvSpPr>
        <p:spPr>
          <a:xfrm>
            <a:off x="682171" y="1756229"/>
            <a:ext cx="9550400" cy="3539430"/>
          </a:xfrm>
          <a:prstGeom prst="rect">
            <a:avLst/>
          </a:prstGeom>
          <a:noFill/>
        </p:spPr>
        <p:txBody>
          <a:bodyPr wrap="square">
            <a:spAutoFit/>
          </a:bodyPr>
          <a:lstStyle/>
          <a:p>
            <a:pPr marL="514350" indent="-514350">
              <a:buFont typeface="+mj-lt"/>
              <a:buAutoNum type="arabicPeriod"/>
            </a:pPr>
            <a:r>
              <a:rPr lang="en-US" sz="2800" b="1" dirty="0"/>
              <a:t>Summary:</a:t>
            </a:r>
            <a:r>
              <a:rPr lang="en-US" sz="2800" dirty="0"/>
              <a:t> LLMs are reshaping industries by pushing the boundaries of language understanding.</a:t>
            </a:r>
          </a:p>
          <a:p>
            <a:pPr marL="514350" indent="-514350">
              <a:buFont typeface="+mj-lt"/>
              <a:buAutoNum type="arabicPeriod"/>
            </a:pPr>
            <a:endParaRPr lang="en-US" sz="2800" dirty="0"/>
          </a:p>
          <a:p>
            <a:pPr marL="514350" indent="-514350">
              <a:buFont typeface="+mj-lt"/>
              <a:buAutoNum type="arabicPeriod"/>
            </a:pPr>
            <a:r>
              <a:rPr lang="en-US" sz="2800" b="1" dirty="0"/>
              <a:t>Call to Action:</a:t>
            </a:r>
            <a:r>
              <a:rPr lang="en-US" sz="2800" dirty="0"/>
              <a:t> Explore how you can integrate LLMs into your own projects.</a:t>
            </a:r>
          </a:p>
          <a:p>
            <a:pPr marL="514350" indent="-514350">
              <a:buFont typeface="+mj-lt"/>
              <a:buAutoNum type="arabicPeriod"/>
            </a:pPr>
            <a:endParaRPr lang="en-US" sz="2800" dirty="0"/>
          </a:p>
          <a:p>
            <a:pPr marL="514350" indent="-514350">
              <a:buFont typeface="+mj-lt"/>
              <a:buAutoNum type="arabicPeriod"/>
            </a:pPr>
            <a:r>
              <a:rPr lang="en-US" sz="2800" b="1" dirty="0"/>
              <a:t>Final Thought:</a:t>
            </a:r>
            <a:r>
              <a:rPr lang="en-US" sz="2800" dirty="0"/>
              <a:t> The ethical and societal implications must be considered as these models continue to evolve.</a:t>
            </a:r>
          </a:p>
        </p:txBody>
      </p:sp>
    </p:spTree>
    <p:extLst>
      <p:ext uri="{BB962C8B-B14F-4D97-AF65-F5344CB8AC3E}">
        <p14:creationId xmlns:p14="http://schemas.microsoft.com/office/powerpoint/2010/main" val="3027139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25</a:t>
            </a:fld>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1A69C8F-23AD-2923-7C38-A7BB2871062D}"/>
              </a:ext>
            </a:extLst>
          </p:cNvPr>
          <p:cNvSpPr>
            <a:spLocks noGrp="1"/>
          </p:cNvSpPr>
          <p:nvPr>
            <p:ph type="title"/>
          </p:nvPr>
        </p:nvSpPr>
        <p:spPr>
          <a:xfrm>
            <a:off x="3698933" y="337643"/>
            <a:ext cx="5884027" cy="678357"/>
          </a:xfrm>
        </p:spPr>
        <p:txBody>
          <a:bodyPr/>
          <a:lstStyle/>
          <a:p>
            <a:r>
              <a:rPr lang="en-US" sz="3200" dirty="0"/>
              <a:t>Final tips &amp; takeaways</a:t>
            </a:r>
            <a:endParaRPr lang="en-US" dirty="0"/>
          </a:p>
        </p:txBody>
      </p:sp>
      <p:sp>
        <p:nvSpPr>
          <p:cNvPr id="8" name="Content Placeholder 7">
            <a:extLst>
              <a:ext uri="{FF2B5EF4-FFF2-40B4-BE49-F238E27FC236}">
                <a16:creationId xmlns:a16="http://schemas.microsoft.com/office/drawing/2014/main" id="{8848DD1C-8BD7-4ABE-C35A-69A076BCD9E0}"/>
              </a:ext>
            </a:extLst>
          </p:cNvPr>
          <p:cNvSpPr>
            <a:spLocks noGrp="1"/>
          </p:cNvSpPr>
          <p:nvPr>
            <p:ph sz="half" idx="14"/>
          </p:nvPr>
        </p:nvSpPr>
        <p:spPr>
          <a:xfrm>
            <a:off x="580571" y="1204686"/>
            <a:ext cx="11422743" cy="5516788"/>
          </a:xfrm>
        </p:spPr>
        <p:txBody>
          <a:bodyPr>
            <a:normAutofit/>
          </a:bodyPr>
          <a:lstStyle/>
          <a:p>
            <a:r>
              <a:rPr lang="en-IN" sz="2400" b="1" dirty="0"/>
              <a:t>My Code link   </a:t>
            </a:r>
            <a:endParaRPr lang="en-IN" sz="2400" b="1" dirty="0">
              <a:hlinkClick r:id="rId3"/>
            </a:endParaRPr>
          </a:p>
          <a:p>
            <a:r>
              <a:rPr lang="en-IN" sz="2400" u="sng" dirty="0">
                <a:hlinkClick r:id="rId3"/>
              </a:rPr>
              <a:t>https://github.com/4Pranjal/LLM-AI-Meetup/tree/main</a:t>
            </a:r>
            <a:endParaRPr lang="en-IN" sz="2400" u="sng" dirty="0"/>
          </a:p>
          <a:p>
            <a:endParaRPr lang="en-IN" sz="2400" u="sng" dirty="0"/>
          </a:p>
          <a:p>
            <a:r>
              <a:rPr lang="en-IN" sz="2400" b="1" dirty="0"/>
              <a:t>Roadmap for Generative AI 2024</a:t>
            </a:r>
          </a:p>
          <a:p>
            <a:r>
              <a:rPr lang="en-IN" sz="2400" u="sng" dirty="0"/>
              <a:t>https://github.com/krishnaik06/Roadmap-To-Learn-Generative-AI-In-2024</a:t>
            </a:r>
          </a:p>
          <a:p>
            <a:endParaRPr lang="en-US" sz="2400" u="sng" dirty="0">
              <a:hlinkClick r:id="rId4">
                <a:extLst>
                  <a:ext uri="{A12FA001-AC4F-418D-AE19-62706E023703}">
                    <ahyp:hlinkClr xmlns:ahyp="http://schemas.microsoft.com/office/drawing/2018/hyperlinkcolor" val="tx"/>
                  </a:ext>
                </a:extLst>
              </a:hlinkClick>
            </a:endParaRPr>
          </a:p>
          <a:p>
            <a:r>
              <a:rPr lang="en-US" sz="2400" b="1" dirty="0"/>
              <a:t>Nvidia LLM model</a:t>
            </a:r>
            <a:r>
              <a:rPr lang="en-US" sz="2400" b="1" u="sng" dirty="0"/>
              <a:t>  </a:t>
            </a:r>
            <a:endParaRPr lang="en-US" sz="2400" b="1" u="sng" dirty="0">
              <a:hlinkClick r:id="rId4">
                <a:extLst>
                  <a:ext uri="{A12FA001-AC4F-418D-AE19-62706E023703}">
                    <ahyp:hlinkClr xmlns:ahyp="http://schemas.microsoft.com/office/drawing/2018/hyperlinkcolor" val="tx"/>
                  </a:ext>
                </a:extLst>
              </a:hlinkClick>
            </a:endParaRPr>
          </a:p>
          <a:p>
            <a:r>
              <a:rPr lang="en-US" sz="2400" u="sng" dirty="0">
                <a:hlinkClick r:id="rId4">
                  <a:extLst>
                    <a:ext uri="{A12FA001-AC4F-418D-AE19-62706E023703}">
                      <ahyp:hlinkClr xmlns:ahyp="http://schemas.microsoft.com/office/drawing/2018/hyperlinkcolor" val="tx"/>
                    </a:ext>
                  </a:extLst>
                </a:hlinkClick>
              </a:rPr>
              <a:t>https://build.nvidia.com/explore/discover</a:t>
            </a:r>
            <a:endParaRPr lang="en-US" sz="2400" u="sng" dirty="0"/>
          </a:p>
          <a:p>
            <a:endParaRPr lang="en-US" sz="2400" u="sng" dirty="0"/>
          </a:p>
          <a:p>
            <a:r>
              <a:rPr lang="en-US" sz="2400" b="1" dirty="0"/>
              <a:t>To implement LLAMA 3.1</a:t>
            </a:r>
          </a:p>
          <a:p>
            <a:r>
              <a:rPr lang="en-US" sz="2400" u="sng" dirty="0"/>
              <a:t>https://www.youtube.com/watch?v=CO4E_9V6li0</a:t>
            </a:r>
          </a:p>
          <a:p>
            <a:endParaRPr lang="en-US" sz="2400" u="sng" dirty="0"/>
          </a:p>
          <a:p>
            <a:endParaRPr lang="en-US" sz="2400" u="sng" dirty="0"/>
          </a:p>
          <a:p>
            <a:endParaRPr lang="en-US" sz="2400" u="sng" dirty="0"/>
          </a:p>
        </p:txBody>
      </p:sp>
    </p:spTree>
    <p:extLst>
      <p:ext uri="{BB962C8B-B14F-4D97-AF65-F5344CB8AC3E}">
        <p14:creationId xmlns:p14="http://schemas.microsoft.com/office/powerpoint/2010/main" val="1742861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title"/>
          </p:nvPr>
        </p:nvSpPr>
        <p:spPr>
          <a:xfrm>
            <a:off x="1322318" y="268360"/>
            <a:ext cx="7288282" cy="2121177"/>
          </a:xfrm>
        </p:spPr>
        <p:txBody>
          <a:bodyPr anchor="b">
            <a:normAutofit/>
          </a:bodyPr>
          <a:lstStyle/>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26</a:t>
            </a:fld>
            <a:endParaRPr lang="en-US"/>
          </a:p>
        </p:txBody>
      </p:sp>
      <p:pic>
        <p:nvPicPr>
          <p:cNvPr id="4" name="Picture 3" descr="A close-up of many different languages&#10;&#10;Description automatically generated">
            <a:extLst>
              <a:ext uri="{FF2B5EF4-FFF2-40B4-BE49-F238E27FC236}">
                <a16:creationId xmlns:a16="http://schemas.microsoft.com/office/drawing/2014/main" id="{59CCCD52-5B57-B92E-93AE-552B60965E3A}"/>
              </a:ext>
            </a:extLst>
          </p:cNvPr>
          <p:cNvPicPr>
            <a:picLocks noChangeAspect="1"/>
          </p:cNvPicPr>
          <p:nvPr/>
        </p:nvPicPr>
        <p:blipFill>
          <a:blip r:embed="rId3"/>
          <a:stretch>
            <a:fillRect/>
          </a:stretch>
        </p:blipFill>
        <p:spPr>
          <a:xfrm>
            <a:off x="831097" y="275003"/>
            <a:ext cx="10170731" cy="6582997"/>
          </a:xfrm>
          <a:prstGeom prst="rect">
            <a:avLst/>
          </a:prstGeom>
        </p:spPr>
      </p:pic>
    </p:spTree>
    <p:extLst>
      <p:ext uri="{BB962C8B-B14F-4D97-AF65-F5344CB8AC3E}">
        <p14:creationId xmlns:p14="http://schemas.microsoft.com/office/powerpoint/2010/main" val="2154181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2810013" y="1090516"/>
            <a:ext cx="7048907" cy="840082"/>
          </a:xfrm>
        </p:spPr>
        <p:txBody>
          <a:bodyPr anchor="b">
            <a:normAutofit/>
          </a:bodyPr>
          <a:lstStyle/>
          <a:p>
            <a:r>
              <a:rPr lang="en-US" sz="3200" dirty="0"/>
              <a:t>Questions…..??</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1193620"/>
          </a:xfrm>
        </p:spPr>
        <p:txBody>
          <a:bodyPr/>
          <a:lstStyle/>
          <a:p>
            <a:r>
              <a:rPr lang="en-US" sz="2000" dirty="0"/>
              <a:t>Practice makes perfect</a:t>
            </a:r>
          </a:p>
          <a:p>
            <a:r>
              <a:rPr lang="en-US" sz="2000" b="0" dirty="0"/>
              <a:t>Consistent rehearsal</a:t>
            </a:r>
          </a:p>
          <a:p>
            <a:endParaRPr lang="en-US" sz="2000" dirty="0"/>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6754994" y="2523489"/>
            <a:ext cx="3943627" cy="1193621"/>
          </a:xfrm>
        </p:spPr>
        <p:txBody>
          <a:bodyPr/>
          <a:lstStyle/>
          <a:p>
            <a:r>
              <a:rPr lang="en-US" sz="2400" dirty="0"/>
              <a:t>Continue improving</a:t>
            </a:r>
          </a:p>
          <a:p>
            <a:r>
              <a:rPr lang="en-US" sz="2400" b="0" dirty="0"/>
              <a:t>Seek feedback</a:t>
            </a:r>
          </a:p>
          <a:p>
            <a:endParaRPr lang="en-US" sz="2400"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5" name="TextBox 4">
            <a:extLst>
              <a:ext uri="{FF2B5EF4-FFF2-40B4-BE49-F238E27FC236}">
                <a16:creationId xmlns:a16="http://schemas.microsoft.com/office/drawing/2014/main" id="{9CF945B1-31AA-74C8-BD62-19925657AD98}"/>
              </a:ext>
            </a:extLst>
          </p:cNvPr>
          <p:cNvSpPr txBox="1"/>
          <p:nvPr/>
        </p:nvSpPr>
        <p:spPr>
          <a:xfrm>
            <a:off x="4423859" y="4927402"/>
            <a:ext cx="6096000" cy="1477328"/>
          </a:xfrm>
          <a:prstGeom prst="rect">
            <a:avLst/>
          </a:prstGeom>
          <a:noFill/>
        </p:spPr>
        <p:txBody>
          <a:bodyPr wrap="square">
            <a:spAutoFit/>
          </a:bodyPr>
          <a:lstStyle/>
          <a:p>
            <a:pPr algn="r"/>
            <a:r>
              <a:rPr lang="en-US" sz="3000" dirty="0"/>
              <a:t>Pranjal Jain</a:t>
            </a:r>
          </a:p>
          <a:p>
            <a:pPr algn="r"/>
            <a:r>
              <a:rPr lang="en-US" sz="3000" dirty="0"/>
              <a:t>+34 643732556</a:t>
            </a:r>
          </a:p>
          <a:p>
            <a:pPr algn="r"/>
            <a:r>
              <a:rPr lang="en-US" sz="3000" dirty="0"/>
              <a:t>Pranjal.jain43@gmail.com</a:t>
            </a:r>
          </a:p>
        </p:txBody>
      </p:sp>
    </p:spTree>
    <p:extLst>
      <p:ext uri="{BB962C8B-B14F-4D97-AF65-F5344CB8AC3E}">
        <p14:creationId xmlns:p14="http://schemas.microsoft.com/office/powerpoint/2010/main" val="240357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94CD12-E65C-17AF-2F2F-2A3D1D3D8FC2}"/>
              </a:ext>
            </a:extLst>
          </p:cNvPr>
          <p:cNvSpPr txBox="1"/>
          <p:nvPr/>
        </p:nvSpPr>
        <p:spPr>
          <a:xfrm>
            <a:off x="4959459" y="292290"/>
            <a:ext cx="6378294" cy="122654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cap="all" spc="150" baseline="0" dirty="0">
                <a:latin typeface="+mj-lt"/>
                <a:ea typeface="+mj-ea"/>
                <a:cs typeface="+mj-cs"/>
              </a:rPr>
              <a:t>WHAT IS Large Language Model LLM?</a:t>
            </a:r>
          </a:p>
        </p:txBody>
      </p:sp>
      <p:pic>
        <p:nvPicPr>
          <p:cNvPr id="2" name="Picture 1" descr="A robot in a room with many servers">
            <a:extLst>
              <a:ext uri="{FF2B5EF4-FFF2-40B4-BE49-F238E27FC236}">
                <a16:creationId xmlns:a16="http://schemas.microsoft.com/office/drawing/2014/main" id="{0937E1C3-916B-DF98-2A16-23B5D1E6609E}"/>
              </a:ext>
            </a:extLst>
          </p:cNvPr>
          <p:cNvPicPr>
            <a:picLocks noChangeAspect="1"/>
          </p:cNvPicPr>
          <p:nvPr/>
        </p:nvPicPr>
        <p:blipFill>
          <a:blip r:embed="rId3"/>
          <a:srcRect l="9514" r="10765" b="2"/>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19" name="Slide Number Placeholder 3">
            <a:extLst>
              <a:ext uri="{FF2B5EF4-FFF2-40B4-BE49-F238E27FC236}">
                <a16:creationId xmlns:a16="http://schemas.microsoft.com/office/drawing/2014/main" id="{D05747DD-D3CF-E59D-2126-2499EF70E9DF}"/>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3</a:t>
            </a:fld>
            <a:endParaRPr lang="en-US"/>
          </a:p>
        </p:txBody>
      </p:sp>
      <p:sp>
        <p:nvSpPr>
          <p:cNvPr id="6" name="TextBox 5">
            <a:extLst>
              <a:ext uri="{FF2B5EF4-FFF2-40B4-BE49-F238E27FC236}">
                <a16:creationId xmlns:a16="http://schemas.microsoft.com/office/drawing/2014/main" id="{C7D38032-7912-52EF-82DA-5888CFE50407}"/>
              </a:ext>
            </a:extLst>
          </p:cNvPr>
          <p:cNvSpPr txBox="1"/>
          <p:nvPr/>
        </p:nvSpPr>
        <p:spPr>
          <a:xfrm>
            <a:off x="5303505" y="1820267"/>
            <a:ext cx="6378294" cy="4053591"/>
          </a:xfrm>
          <a:prstGeom prst="rect">
            <a:avLst/>
          </a:prstGeom>
        </p:spPr>
        <p:txBody>
          <a:bodyPr vert="horz" lIns="91440" tIns="0" rIns="91440" bIns="45720" rtlCol="0">
            <a:normAutofit/>
          </a:bodyPr>
          <a:lstStyle/>
          <a:p>
            <a:pPr marR="0" lvl="0" algn="ctr" fontAlgn="base">
              <a:spcBef>
                <a:spcPts val="1000"/>
              </a:spcBef>
              <a:spcAft>
                <a:spcPct val="0"/>
              </a:spcAft>
              <a:buClrTx/>
              <a:buSzTx/>
              <a:buFont typeface="Arial" panose="020B0604020202020204" pitchFamily="34" charset="0"/>
              <a:tabLst/>
            </a:pPr>
            <a:r>
              <a:rPr kumimoji="0" lang="en-US" altLang="en-US" sz="2400" b="0" i="0" u="none" strike="noStrike" cap="none" spc="50" normalizeH="0" dirty="0">
                <a:ln>
                  <a:noFill/>
                </a:ln>
                <a:effectLst/>
              </a:rPr>
              <a:t>Large Neural network trained at internet scale to estimate the probability </a:t>
            </a:r>
            <a:r>
              <a:rPr lang="en-US" altLang="en-US" sz="2400" b="0" spc="50" dirty="0"/>
              <a:t>of sequences of word.</a:t>
            </a:r>
          </a:p>
          <a:p>
            <a:pPr marR="0" lvl="0" algn="ctr" fontAlgn="base">
              <a:spcBef>
                <a:spcPts val="1000"/>
              </a:spcBef>
              <a:spcAft>
                <a:spcPct val="0"/>
              </a:spcAft>
              <a:buClrTx/>
              <a:buSzTx/>
              <a:buFont typeface="Arial" panose="020B0604020202020204" pitchFamily="34" charset="0"/>
              <a:tabLst/>
            </a:pPr>
            <a:endParaRPr kumimoji="0" lang="en-US" altLang="en-US" sz="2400" b="0" i="0" u="none" strike="noStrike" cap="none" spc="50" normalizeH="0" dirty="0">
              <a:ln>
                <a:noFill/>
              </a:ln>
              <a:effectLst/>
            </a:endParaRPr>
          </a:p>
          <a:p>
            <a:pPr algn="ctr" fontAlgn="base">
              <a:spcBef>
                <a:spcPts val="1000"/>
              </a:spcBef>
              <a:spcAft>
                <a:spcPct val="0"/>
              </a:spcAft>
              <a:buFont typeface="Arial" panose="020B0604020202020204" pitchFamily="34" charset="0"/>
            </a:pPr>
            <a:r>
              <a:rPr kumimoji="0" lang="en-US" altLang="en-US" sz="2400" b="0" i="0" u="none" strike="noStrike" cap="none" spc="50" normalizeH="0" dirty="0">
                <a:ln>
                  <a:noFill/>
                </a:ln>
                <a:effectLst/>
              </a:rPr>
              <a:t>An LLM is an AI model that uses deep learning to understand, generate, and manipulate human language.</a:t>
            </a:r>
          </a:p>
          <a:p>
            <a:pPr marR="0" lvl="0" algn="ctr" fontAlgn="base">
              <a:spcBef>
                <a:spcPts val="1000"/>
              </a:spcBef>
              <a:spcAft>
                <a:spcPct val="0"/>
              </a:spcAft>
              <a:buClrTx/>
              <a:buSzTx/>
              <a:buFont typeface="Arial" panose="020B0604020202020204" pitchFamily="34" charset="0"/>
              <a:tabLst/>
            </a:pPr>
            <a:endParaRPr lang="en-US" altLang="en-US" sz="2400" b="0" spc="50" dirty="0"/>
          </a:p>
          <a:p>
            <a:pPr marR="0" lvl="0" algn="ctr" fontAlgn="base">
              <a:spcBef>
                <a:spcPts val="1000"/>
              </a:spcBef>
              <a:spcAft>
                <a:spcPct val="0"/>
              </a:spcAft>
              <a:buClrTx/>
              <a:buSzTx/>
              <a:buFont typeface="Arial" panose="020B0604020202020204" pitchFamily="34" charset="0"/>
              <a:tabLst/>
            </a:pPr>
            <a:r>
              <a:rPr kumimoji="0" lang="en-US" altLang="en-US" sz="2400" b="0" i="0" u="none" strike="noStrike" cap="none" spc="50" normalizeH="0" dirty="0">
                <a:ln>
                  <a:noFill/>
                </a:ln>
                <a:effectLst/>
              </a:rPr>
              <a:t>Example:- GPT, </a:t>
            </a:r>
            <a:r>
              <a:rPr kumimoji="0" lang="en-US" altLang="en-US" sz="2400" b="0" i="0" u="none" strike="noStrike" cap="none" spc="50" normalizeH="0" dirty="0" err="1">
                <a:ln>
                  <a:noFill/>
                </a:ln>
                <a:effectLst/>
              </a:rPr>
              <a:t>LLaMA</a:t>
            </a:r>
            <a:r>
              <a:rPr kumimoji="0" lang="en-US" altLang="en-US" sz="2400" b="0" i="0" u="none" strike="noStrike" cap="none" spc="50" normalizeH="0" dirty="0">
                <a:ln>
                  <a:noFill/>
                </a:ln>
                <a:effectLst/>
              </a:rPr>
              <a:t>, </a:t>
            </a:r>
            <a:r>
              <a:rPr kumimoji="0" lang="en-US" altLang="en-US" sz="2400" b="0" i="0" u="none" strike="noStrike" cap="none" spc="50" normalizeH="0" dirty="0" err="1">
                <a:ln>
                  <a:noFill/>
                </a:ln>
                <a:effectLst/>
              </a:rPr>
              <a:t>PaLM</a:t>
            </a:r>
            <a:r>
              <a:rPr kumimoji="0" lang="en-US" altLang="en-US" sz="2400" b="0" i="0" u="none" strike="noStrike" cap="none" spc="50" normalizeH="0" dirty="0">
                <a:ln>
                  <a:noFill/>
                </a:ln>
                <a:effectLst/>
              </a:rPr>
              <a:t>, Gemini etc.</a:t>
            </a:r>
          </a:p>
        </p:txBody>
      </p:sp>
      <p:sp>
        <p:nvSpPr>
          <p:cNvPr id="14" name="Slide Number Placeholder 3" hidden="1">
            <a:extLst>
              <a:ext uri="{FF2B5EF4-FFF2-40B4-BE49-F238E27FC236}">
                <a16:creationId xmlns:a16="http://schemas.microsoft.com/office/drawing/2014/main" id="{9CC7444F-36BC-EC9C-EE6D-A841C442042C}"/>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67227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471019" y="391885"/>
            <a:ext cx="7139511" cy="560738"/>
          </a:xfrm>
        </p:spPr>
        <p:txBody>
          <a:bodyPr anchor="b">
            <a:normAutofit/>
          </a:bodyPr>
          <a:lstStyle/>
          <a:p>
            <a:pPr algn="ctr"/>
            <a:r>
              <a:rPr lang="en-US" sz="3200" dirty="0"/>
              <a:t>llm model overview</a:t>
            </a:r>
          </a:p>
        </p:txBody>
      </p:sp>
      <p:pic>
        <p:nvPicPr>
          <p:cNvPr id="5" name="Picture 4">
            <a:extLst>
              <a:ext uri="{FF2B5EF4-FFF2-40B4-BE49-F238E27FC236}">
                <a16:creationId xmlns:a16="http://schemas.microsoft.com/office/drawing/2014/main" id="{41E67790-A3C6-9464-161A-EE050416B83D}"/>
              </a:ext>
            </a:extLst>
          </p:cNvPr>
          <p:cNvPicPr>
            <a:picLocks noChangeAspect="1"/>
          </p:cNvPicPr>
          <p:nvPr/>
        </p:nvPicPr>
        <p:blipFill>
          <a:blip r:embed="rId2"/>
          <a:stretch>
            <a:fillRect/>
          </a:stretch>
        </p:blipFill>
        <p:spPr>
          <a:xfrm>
            <a:off x="231572" y="1559152"/>
            <a:ext cx="10722639" cy="4637540"/>
          </a:xfrm>
          <a:prstGeom prst="rect">
            <a:avLst/>
          </a:prstGeom>
          <a:noFill/>
        </p:spPr>
      </p:pic>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135793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399809" y="322262"/>
            <a:ext cx="7288282" cy="731218"/>
          </a:xfrm>
        </p:spPr>
        <p:txBody>
          <a:bodyPr anchor="b">
            <a:normAutofit/>
          </a:bodyPr>
          <a:lstStyle/>
          <a:p>
            <a:pPr algn="ctr"/>
            <a:r>
              <a:rPr lang="en-US" sz="3200" dirty="0"/>
              <a:t>LLM basics Working flow</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pic>
        <p:nvPicPr>
          <p:cNvPr id="13" name="Picture 12">
            <a:extLst>
              <a:ext uri="{FF2B5EF4-FFF2-40B4-BE49-F238E27FC236}">
                <a16:creationId xmlns:a16="http://schemas.microsoft.com/office/drawing/2014/main" id="{33C76CE8-0398-1820-9BA0-82D33A74ABC2}"/>
              </a:ext>
            </a:extLst>
          </p:cNvPr>
          <p:cNvPicPr>
            <a:picLocks noChangeAspect="1"/>
          </p:cNvPicPr>
          <p:nvPr/>
        </p:nvPicPr>
        <p:blipFill rotWithShape="1">
          <a:blip r:embed="rId3"/>
          <a:srcRect t="12644"/>
          <a:stretch/>
        </p:blipFill>
        <p:spPr>
          <a:xfrm>
            <a:off x="561225" y="1233388"/>
            <a:ext cx="8756946" cy="5488086"/>
          </a:xfrm>
          <a:prstGeom prst="rect">
            <a:avLst/>
          </a:prstGeom>
        </p:spPr>
      </p:pic>
    </p:spTree>
    <p:extLst>
      <p:ext uri="{BB962C8B-B14F-4D97-AF65-F5344CB8AC3E}">
        <p14:creationId xmlns:p14="http://schemas.microsoft.com/office/powerpoint/2010/main" val="116538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3B7D59-0AAE-C700-C912-5282CF5D9EC6}"/>
              </a:ext>
            </a:extLst>
          </p:cNvPr>
          <p:cNvPicPr>
            <a:picLocks noChangeAspect="1"/>
          </p:cNvPicPr>
          <p:nvPr/>
        </p:nvPicPr>
        <p:blipFill rotWithShape="1">
          <a:blip r:embed="rId2"/>
          <a:srcRect t="14031"/>
          <a:stretch/>
        </p:blipFill>
        <p:spPr>
          <a:xfrm>
            <a:off x="1473026" y="943429"/>
            <a:ext cx="8349861" cy="5491385"/>
          </a:xfrm>
          <a:prstGeom prst="rect">
            <a:avLst/>
          </a:prstGeom>
          <a:noFill/>
        </p:spPr>
      </p:pic>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
        <p:nvSpPr>
          <p:cNvPr id="14" name="TextBox 13">
            <a:extLst>
              <a:ext uri="{FF2B5EF4-FFF2-40B4-BE49-F238E27FC236}">
                <a16:creationId xmlns:a16="http://schemas.microsoft.com/office/drawing/2014/main" id="{BC9DB3A4-C435-937A-78D5-76F00AF7D943}"/>
              </a:ext>
            </a:extLst>
          </p:cNvPr>
          <p:cNvSpPr txBox="1"/>
          <p:nvPr/>
        </p:nvSpPr>
        <p:spPr>
          <a:xfrm>
            <a:off x="1473026" y="238520"/>
            <a:ext cx="6103256" cy="584775"/>
          </a:xfrm>
          <a:prstGeom prst="rect">
            <a:avLst/>
          </a:prstGeom>
          <a:noFill/>
        </p:spPr>
        <p:txBody>
          <a:bodyPr wrap="square">
            <a:spAutoFit/>
          </a:bodyPr>
          <a:lstStyle/>
          <a:p>
            <a:r>
              <a:rPr lang="en-US" sz="3200" dirty="0"/>
              <a:t>LLM BASICS WORKING FLOW</a:t>
            </a:r>
            <a:endParaRPr lang="en-IN" sz="3200" dirty="0"/>
          </a:p>
        </p:txBody>
      </p:sp>
    </p:spTree>
    <p:extLst>
      <p:ext uri="{BB962C8B-B14F-4D97-AF65-F5344CB8AC3E}">
        <p14:creationId xmlns:p14="http://schemas.microsoft.com/office/powerpoint/2010/main" val="333883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119346" y="136526"/>
            <a:ext cx="9953308" cy="742634"/>
          </a:xfrm>
        </p:spPr>
        <p:txBody>
          <a:bodyPr anchor="b">
            <a:normAutofit/>
          </a:bodyPr>
          <a:lstStyle/>
          <a:p>
            <a:r>
              <a:rPr lang="en-US" sz="3200" dirty="0"/>
              <a:t>Main components of </a:t>
            </a:r>
            <a:r>
              <a:rPr lang="en-US" sz="3200" dirty="0">
                <a:sym typeface="Wingdings" panose="05000000000000000000" pitchFamily="2" charset="2"/>
              </a:rPr>
              <a:t></a:t>
            </a:r>
            <a:r>
              <a:rPr lang="en-US" sz="3200" dirty="0"/>
              <a:t> llm model</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sp>
        <p:nvSpPr>
          <p:cNvPr id="5" name="TextBox 4">
            <a:extLst>
              <a:ext uri="{FF2B5EF4-FFF2-40B4-BE49-F238E27FC236}">
                <a16:creationId xmlns:a16="http://schemas.microsoft.com/office/drawing/2014/main" id="{C66ED79E-F2CB-028B-FC78-26E16A352A7A}"/>
              </a:ext>
            </a:extLst>
          </p:cNvPr>
          <p:cNvSpPr txBox="1"/>
          <p:nvPr/>
        </p:nvSpPr>
        <p:spPr>
          <a:xfrm>
            <a:off x="223079" y="986265"/>
            <a:ext cx="11745841" cy="5632311"/>
          </a:xfrm>
          <a:prstGeom prst="rect">
            <a:avLst/>
          </a:prstGeom>
          <a:noFill/>
        </p:spPr>
        <p:txBody>
          <a:bodyPr wrap="square">
            <a:spAutoFit/>
          </a:bodyPr>
          <a:lstStyle/>
          <a:p>
            <a:r>
              <a:rPr lang="en-US" sz="2400" dirty="0"/>
              <a:t>Large Language Models (LLMs) are built on the </a:t>
            </a:r>
            <a:r>
              <a:rPr lang="en-US" sz="2400" b="1" dirty="0"/>
              <a:t>Transformer architecture</a:t>
            </a:r>
            <a:r>
              <a:rPr lang="en-US" sz="2400" dirty="0"/>
              <a:t>, which has proven to be highly effective for tasks related to natural language processing (NLP).</a:t>
            </a:r>
          </a:p>
          <a:p>
            <a:endParaRPr lang="en-US" sz="2400" b="1"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Transformers:</a:t>
            </a:r>
            <a:r>
              <a:rPr lang="en-US" sz="2400" dirty="0">
                <a:latin typeface="Times New Roman" panose="02020603050405020304" pitchFamily="18" charset="0"/>
                <a:cs typeface="Times New Roman" panose="02020603050405020304" pitchFamily="18" charset="0"/>
              </a:rPr>
              <a:t> The backbone of most LLMs, transformers utilize self-attention mechanisms to weigh the importance of different words in a sentence, allowing the model to understand context and relationships between words effectively. </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Tokenization:</a:t>
            </a:r>
            <a:r>
              <a:rPr lang="en-US" sz="2400" dirty="0">
                <a:latin typeface="Times New Roman" panose="02020603050405020304" pitchFamily="18" charset="0"/>
                <a:cs typeface="Times New Roman" panose="02020603050405020304" pitchFamily="18" charset="0"/>
              </a:rPr>
              <a:t> Before training, text data is broken down into smaller units called tokens. This process helps the model to handle various languages and formats more efficiently. </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Embedding Layers:</a:t>
            </a:r>
            <a:r>
              <a:rPr lang="en-US" sz="2400" dirty="0">
                <a:latin typeface="Times New Roman" panose="02020603050405020304" pitchFamily="18" charset="0"/>
                <a:cs typeface="Times New Roman" panose="02020603050405020304" pitchFamily="18" charset="0"/>
              </a:rPr>
              <a:t> These layers convert tokens into numerical representations, enabling the model to process and understand the input data.</a:t>
            </a:r>
          </a:p>
          <a:p>
            <a:pPr marL="342900" indent="-342900">
              <a:buAutoNum type="arabicPeriod"/>
            </a:pP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b="1" dirty="0">
                <a:latin typeface="Times New Roman" panose="02020603050405020304" pitchFamily="18" charset="0"/>
                <a:cs typeface="Times New Roman" panose="02020603050405020304" pitchFamily="18" charset="0"/>
              </a:rPr>
              <a:t>Layers and Parameters:</a:t>
            </a:r>
            <a:r>
              <a:rPr lang="en-US" sz="2400" dirty="0">
                <a:latin typeface="Times New Roman" panose="02020603050405020304" pitchFamily="18" charset="0"/>
                <a:cs typeface="Times New Roman" panose="02020603050405020304" pitchFamily="18" charset="0"/>
              </a:rPr>
              <a:t> LLMs consist of multiple layers, each containing numerous parameters that are adjusted during training to minimize prediction errors.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467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7E5DB6-60BF-29BD-7FA6-B23F4126EFE1}"/>
              </a:ext>
            </a:extLst>
          </p:cNvPr>
          <p:cNvSpPr>
            <a:spLocks noGrp="1"/>
          </p:cNvSpPr>
          <p:nvPr>
            <p:ph type="title"/>
          </p:nvPr>
        </p:nvSpPr>
        <p:spPr>
          <a:xfrm>
            <a:off x="1119346" y="136526"/>
            <a:ext cx="9953308" cy="742634"/>
          </a:xfrm>
        </p:spPr>
        <p:txBody>
          <a:bodyPr anchor="b">
            <a:normAutofit/>
          </a:bodyPr>
          <a:lstStyle/>
          <a:p>
            <a:r>
              <a:rPr lang="en-US" sz="3200" dirty="0"/>
              <a:t>components of llm model</a:t>
            </a:r>
          </a:p>
        </p:txBody>
      </p:sp>
      <p:sp>
        <p:nvSpPr>
          <p:cNvPr id="12" name="Slide Number Placeholder 3">
            <a:extLst>
              <a:ext uri="{FF2B5EF4-FFF2-40B4-BE49-F238E27FC236}">
                <a16:creationId xmlns:a16="http://schemas.microsoft.com/office/drawing/2014/main" id="{8803ED7A-80B2-AB90-BCDD-04205E4F3DF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pic>
        <p:nvPicPr>
          <p:cNvPr id="3" name="Picture 2">
            <a:extLst>
              <a:ext uri="{FF2B5EF4-FFF2-40B4-BE49-F238E27FC236}">
                <a16:creationId xmlns:a16="http://schemas.microsoft.com/office/drawing/2014/main" id="{F9AC191E-18EE-D8FD-40F7-927560309F82}"/>
              </a:ext>
            </a:extLst>
          </p:cNvPr>
          <p:cNvPicPr>
            <a:picLocks noChangeAspect="1"/>
          </p:cNvPicPr>
          <p:nvPr/>
        </p:nvPicPr>
        <p:blipFill>
          <a:blip r:embed="rId2"/>
          <a:stretch>
            <a:fillRect/>
          </a:stretch>
        </p:blipFill>
        <p:spPr>
          <a:xfrm>
            <a:off x="1249974" y="879160"/>
            <a:ext cx="8561683" cy="5673226"/>
          </a:xfrm>
          <a:prstGeom prst="rect">
            <a:avLst/>
          </a:prstGeom>
        </p:spPr>
      </p:pic>
    </p:spTree>
    <p:extLst>
      <p:ext uri="{BB962C8B-B14F-4D97-AF65-F5344CB8AC3E}">
        <p14:creationId xmlns:p14="http://schemas.microsoft.com/office/powerpoint/2010/main" val="380659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043B335-6395-8A50-09D0-C47218E47415}"/>
              </a:ext>
            </a:extLst>
          </p:cNvPr>
          <p:cNvSpPr>
            <a:spLocks noGrp="1"/>
          </p:cNvSpPr>
          <p:nvPr>
            <p:ph type="title"/>
          </p:nvPr>
        </p:nvSpPr>
        <p:spPr>
          <a:xfrm>
            <a:off x="1322318" y="268360"/>
            <a:ext cx="7288282" cy="1226611"/>
          </a:xfrm>
        </p:spPr>
        <p:txBody>
          <a:bodyPr>
            <a:normAutofit/>
          </a:bodyPr>
          <a:lstStyle/>
          <a:p>
            <a:pPr algn="ctr"/>
            <a:r>
              <a:rPr lang="en-US" sz="3200" dirty="0"/>
              <a:t>Architecture of </a:t>
            </a:r>
            <a:r>
              <a:rPr lang="en-US" sz="3200" dirty="0">
                <a:sym typeface="Wingdings" panose="05000000000000000000" pitchFamily="2" charset="2"/>
              </a:rPr>
              <a:t></a:t>
            </a:r>
            <a:r>
              <a:rPr lang="en-US" sz="3200" dirty="0"/>
              <a:t> llm model</a:t>
            </a:r>
          </a:p>
        </p:txBody>
      </p:sp>
      <p:sp>
        <p:nvSpPr>
          <p:cNvPr id="7" name="Slide Number Placeholder 6">
            <a:extLst>
              <a:ext uri="{FF2B5EF4-FFF2-40B4-BE49-F238E27FC236}">
                <a16:creationId xmlns:a16="http://schemas.microsoft.com/office/drawing/2014/main" id="{23F38E59-CC2C-7BD0-86C0-440E7AAF0208}"/>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graphicFrame>
        <p:nvGraphicFramePr>
          <p:cNvPr id="8" name="Content Placeholder 7">
            <a:extLst>
              <a:ext uri="{FF2B5EF4-FFF2-40B4-BE49-F238E27FC236}">
                <a16:creationId xmlns:a16="http://schemas.microsoft.com/office/drawing/2014/main" id="{CBE764A2-7EED-23D7-817E-C025CC95CBBA}"/>
              </a:ext>
            </a:extLst>
          </p:cNvPr>
          <p:cNvGraphicFramePr>
            <a:graphicFrameLocks noGrp="1"/>
          </p:cNvGraphicFramePr>
          <p:nvPr>
            <p:ph sz="half" idx="2"/>
            <p:extLst>
              <p:ext uri="{D42A27DB-BD31-4B8C-83A1-F6EECF244321}">
                <p14:modId xmlns:p14="http://schemas.microsoft.com/office/powerpoint/2010/main" val="3138832880"/>
              </p:ext>
            </p:extLst>
          </p:nvPr>
        </p:nvGraphicFramePr>
        <p:xfrm>
          <a:off x="845613" y="1916946"/>
          <a:ext cx="8868229" cy="3671208"/>
        </p:xfrm>
        <a:graphic>
          <a:graphicData uri="http://schemas.openxmlformats.org/drawingml/2006/table">
            <a:tbl>
              <a:tblPr/>
              <a:tblGrid>
                <a:gridCol w="1287230">
                  <a:extLst>
                    <a:ext uri="{9D8B030D-6E8A-4147-A177-3AD203B41FA5}">
                      <a16:colId xmlns:a16="http://schemas.microsoft.com/office/drawing/2014/main" val="3760534841"/>
                    </a:ext>
                  </a:extLst>
                </a:gridCol>
                <a:gridCol w="1207419">
                  <a:extLst>
                    <a:ext uri="{9D8B030D-6E8A-4147-A177-3AD203B41FA5}">
                      <a16:colId xmlns:a16="http://schemas.microsoft.com/office/drawing/2014/main" val="317125050"/>
                    </a:ext>
                  </a:extLst>
                </a:gridCol>
                <a:gridCol w="3464541">
                  <a:extLst>
                    <a:ext uri="{9D8B030D-6E8A-4147-A177-3AD203B41FA5}">
                      <a16:colId xmlns:a16="http://schemas.microsoft.com/office/drawing/2014/main" val="2586453628"/>
                    </a:ext>
                  </a:extLst>
                </a:gridCol>
                <a:gridCol w="2909039">
                  <a:extLst>
                    <a:ext uri="{9D8B030D-6E8A-4147-A177-3AD203B41FA5}">
                      <a16:colId xmlns:a16="http://schemas.microsoft.com/office/drawing/2014/main" val="3845330849"/>
                    </a:ext>
                  </a:extLst>
                </a:gridCol>
              </a:tblGrid>
              <a:tr h="370023">
                <a:tc>
                  <a:txBody>
                    <a:bodyPr/>
                    <a:lstStyle/>
                    <a:p>
                      <a:pPr algn="ctr" fontAlgn="ctr">
                        <a:spcBef>
                          <a:spcPts val="0"/>
                        </a:spcBef>
                        <a:spcAft>
                          <a:spcPts val="0"/>
                        </a:spcAft>
                      </a:pPr>
                      <a:r>
                        <a:rPr lang="en-IN" sz="1800" b="1" i="0" u="none" strike="noStrike">
                          <a:solidFill>
                            <a:srgbClr val="000000"/>
                          </a:solidFill>
                          <a:effectLst/>
                          <a:highlight>
                            <a:srgbClr val="A6C9EC"/>
                          </a:highlight>
                          <a:latin typeface="Aptos Narrow" panose="020B0004020202020204" pitchFamily="34" charset="0"/>
                        </a:rPr>
                        <a:t>Model</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ctr">
                        <a:spcBef>
                          <a:spcPts val="0"/>
                        </a:spcBef>
                        <a:spcAft>
                          <a:spcPts val="0"/>
                        </a:spcAft>
                      </a:pPr>
                      <a:r>
                        <a:rPr lang="en-IN" sz="1800" b="1" i="0" u="none" strike="noStrike">
                          <a:solidFill>
                            <a:srgbClr val="000000"/>
                          </a:solidFill>
                          <a:effectLst/>
                          <a:highlight>
                            <a:srgbClr val="A6C9EC"/>
                          </a:highlight>
                          <a:latin typeface="Aptos Narrow" panose="020B0004020202020204" pitchFamily="34" charset="0"/>
                        </a:rPr>
                        <a:t>Type</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ctr">
                        <a:spcBef>
                          <a:spcPts val="0"/>
                        </a:spcBef>
                        <a:spcAft>
                          <a:spcPts val="0"/>
                        </a:spcAft>
                      </a:pPr>
                      <a:r>
                        <a:rPr lang="en-IN" sz="1800" b="1" i="0" u="none" strike="noStrike" dirty="0">
                          <a:solidFill>
                            <a:srgbClr val="000000"/>
                          </a:solidFill>
                          <a:effectLst/>
                          <a:highlight>
                            <a:srgbClr val="A6C9EC"/>
                          </a:highlight>
                          <a:latin typeface="Aptos Narrow" panose="020B0004020202020204" pitchFamily="34" charset="0"/>
                        </a:rPr>
                        <a:t>Key Characteristics</a:t>
                      </a:r>
                      <a:endParaRPr lang="en-IN" sz="2900" b="0" i="0" u="none" strike="noStrike" dirty="0">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ctr">
                        <a:spcBef>
                          <a:spcPts val="0"/>
                        </a:spcBef>
                        <a:spcAft>
                          <a:spcPts val="0"/>
                        </a:spcAft>
                      </a:pPr>
                      <a:r>
                        <a:rPr lang="en-IN" sz="1800" b="1" i="0" u="none" strike="noStrike" dirty="0">
                          <a:solidFill>
                            <a:srgbClr val="000000"/>
                          </a:solidFill>
                          <a:effectLst/>
                          <a:highlight>
                            <a:srgbClr val="A6C9EC"/>
                          </a:highlight>
                          <a:latin typeface="Aptos Narrow" panose="020B0004020202020204" pitchFamily="34" charset="0"/>
                        </a:rPr>
                        <a:t>Use Cases</a:t>
                      </a:r>
                      <a:endParaRPr lang="en-IN" sz="2900" b="0" i="0" u="none" strike="noStrike" dirty="0">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3361012189"/>
                  </a:ext>
                </a:extLst>
              </a:tr>
              <a:tr h="660237">
                <a:tc>
                  <a:txBody>
                    <a:bodyPr/>
                    <a:lstStyle/>
                    <a:p>
                      <a:pPr algn="ctr" fontAlgn="ctr">
                        <a:spcBef>
                          <a:spcPts val="0"/>
                        </a:spcBef>
                        <a:spcAft>
                          <a:spcPts val="0"/>
                        </a:spcAft>
                      </a:pPr>
                      <a:r>
                        <a:rPr lang="en-IN" sz="1800" b="1" i="0" u="none" strike="noStrike">
                          <a:solidFill>
                            <a:srgbClr val="000000"/>
                          </a:solidFill>
                          <a:effectLst/>
                          <a:highlight>
                            <a:srgbClr val="DAE9F8"/>
                          </a:highlight>
                          <a:latin typeface="Aptos Narrow" panose="020B0004020202020204" pitchFamily="34" charset="0"/>
                        </a:rPr>
                        <a:t>BERT</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spcBef>
                          <a:spcPts val="0"/>
                        </a:spcBef>
                        <a:spcAft>
                          <a:spcPts val="0"/>
                        </a:spcAft>
                      </a:pPr>
                      <a:r>
                        <a:rPr lang="en-IN" sz="1800" b="0" i="0" u="none" strike="noStrike" dirty="0">
                          <a:solidFill>
                            <a:srgbClr val="000000"/>
                          </a:solidFill>
                          <a:effectLst/>
                          <a:latin typeface="Aptos Narrow" panose="020B0004020202020204" pitchFamily="34" charset="0"/>
                        </a:rPr>
                        <a:t>Encoder</a:t>
                      </a:r>
                      <a:endParaRPr lang="en-IN" sz="2900" b="0" i="0" u="none" strike="noStrike" dirty="0">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800" b="0" i="0" u="none" strike="noStrike">
                          <a:solidFill>
                            <a:srgbClr val="000000"/>
                          </a:solidFill>
                          <a:effectLst/>
                          <a:latin typeface="Aptos Narrow" panose="020B0004020202020204" pitchFamily="34" charset="0"/>
                        </a:rPr>
                        <a:t>Bidirectional, Masked Language Modeling (MLM)</a:t>
                      </a:r>
                      <a:endParaRPr lang="en-US"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Text classification, NER, QA</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8238010"/>
                  </a:ext>
                </a:extLst>
              </a:tr>
              <a:tr h="660237">
                <a:tc>
                  <a:txBody>
                    <a:bodyPr/>
                    <a:lstStyle/>
                    <a:p>
                      <a:pPr algn="ctr" fontAlgn="ctr">
                        <a:spcBef>
                          <a:spcPts val="0"/>
                        </a:spcBef>
                        <a:spcAft>
                          <a:spcPts val="0"/>
                        </a:spcAft>
                      </a:pPr>
                      <a:r>
                        <a:rPr lang="en-IN" sz="1800" b="1" i="0" u="none" strike="noStrike">
                          <a:solidFill>
                            <a:srgbClr val="000000"/>
                          </a:solidFill>
                          <a:effectLst/>
                          <a:highlight>
                            <a:srgbClr val="DAE9F8"/>
                          </a:highlight>
                          <a:latin typeface="Aptos Narrow" panose="020B0004020202020204" pitchFamily="34" charset="0"/>
                        </a:rPr>
                        <a:t>GPT-3</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spcBef>
                          <a:spcPts val="0"/>
                        </a:spcBef>
                        <a:spcAft>
                          <a:spcPts val="0"/>
                        </a:spcAft>
                      </a:pPr>
                      <a:r>
                        <a:rPr lang="en-IN" sz="1800" b="0" i="0" u="none" strike="noStrike" dirty="0">
                          <a:solidFill>
                            <a:srgbClr val="000000"/>
                          </a:solidFill>
                          <a:effectLst/>
                          <a:latin typeface="Aptos Narrow" panose="020B0004020202020204" pitchFamily="34" charset="0"/>
                        </a:rPr>
                        <a:t>Decoder</a:t>
                      </a:r>
                      <a:endParaRPr lang="en-IN" sz="2900" b="0" i="0" u="none" strike="noStrike" dirty="0">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Unidirectional, Causal Language Modeling (CLM)</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Text generation, Summarization</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9368953"/>
                  </a:ext>
                </a:extLst>
              </a:tr>
              <a:tr h="660237">
                <a:tc>
                  <a:txBody>
                    <a:bodyPr/>
                    <a:lstStyle/>
                    <a:p>
                      <a:pPr algn="ctr" fontAlgn="ctr">
                        <a:spcBef>
                          <a:spcPts val="0"/>
                        </a:spcBef>
                        <a:spcAft>
                          <a:spcPts val="0"/>
                        </a:spcAft>
                      </a:pPr>
                      <a:r>
                        <a:rPr lang="en-IN" sz="1800" b="1" i="0" u="none" strike="noStrike">
                          <a:solidFill>
                            <a:srgbClr val="000000"/>
                          </a:solidFill>
                          <a:effectLst/>
                          <a:highlight>
                            <a:srgbClr val="DAE9F8"/>
                          </a:highlight>
                          <a:latin typeface="Aptos Narrow" panose="020B0004020202020204" pitchFamily="34" charset="0"/>
                        </a:rPr>
                        <a:t>T5</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Encoder-Decoder</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Sequence-to-sequence, Text-to-Text Transfer</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Summarization, Translation, QA</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636681"/>
                  </a:ext>
                </a:extLst>
              </a:tr>
              <a:tr h="660237">
                <a:tc>
                  <a:txBody>
                    <a:bodyPr/>
                    <a:lstStyle/>
                    <a:p>
                      <a:pPr algn="ctr" fontAlgn="ctr">
                        <a:spcBef>
                          <a:spcPts val="0"/>
                        </a:spcBef>
                        <a:spcAft>
                          <a:spcPts val="0"/>
                        </a:spcAft>
                      </a:pPr>
                      <a:r>
                        <a:rPr lang="en-IN" sz="1800" b="1" i="0" u="none" strike="noStrike">
                          <a:solidFill>
                            <a:srgbClr val="000000"/>
                          </a:solidFill>
                          <a:effectLst/>
                          <a:highlight>
                            <a:srgbClr val="DAE9F8"/>
                          </a:highlight>
                          <a:latin typeface="Aptos Narrow" panose="020B0004020202020204" pitchFamily="34" charset="0"/>
                        </a:rPr>
                        <a:t>BART</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Encoder-Decoder</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Pre-trained for denoising, sequence-to-sequence</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Text generation, Translation</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53979"/>
                  </a:ext>
                </a:extLst>
              </a:tr>
              <a:tr h="660237">
                <a:tc>
                  <a:txBody>
                    <a:bodyPr/>
                    <a:lstStyle/>
                    <a:p>
                      <a:pPr algn="ctr" fontAlgn="ctr">
                        <a:spcBef>
                          <a:spcPts val="0"/>
                        </a:spcBef>
                        <a:spcAft>
                          <a:spcPts val="0"/>
                        </a:spcAft>
                      </a:pPr>
                      <a:r>
                        <a:rPr lang="en-IN" sz="1800" b="1" i="0" u="none" strike="noStrike">
                          <a:solidFill>
                            <a:srgbClr val="000000"/>
                          </a:solidFill>
                          <a:effectLst/>
                          <a:highlight>
                            <a:srgbClr val="DAE9F8"/>
                          </a:highlight>
                          <a:latin typeface="Aptos Narrow" panose="020B0004020202020204" pitchFamily="34" charset="0"/>
                        </a:rPr>
                        <a:t>RoBERTa</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spcBef>
                          <a:spcPts val="0"/>
                        </a:spcBef>
                        <a:spcAft>
                          <a:spcPts val="0"/>
                        </a:spcAft>
                      </a:pPr>
                      <a:r>
                        <a:rPr lang="en-IN" sz="1800" b="0" i="0" u="none" strike="noStrike">
                          <a:solidFill>
                            <a:srgbClr val="000000"/>
                          </a:solidFill>
                          <a:effectLst/>
                          <a:latin typeface="Aptos Narrow" panose="020B0004020202020204" pitchFamily="34" charset="0"/>
                        </a:rPr>
                        <a:t>Encoder</a:t>
                      </a:r>
                      <a:endParaRPr lang="en-IN"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800" b="0" i="0" u="none" strike="noStrike">
                          <a:solidFill>
                            <a:srgbClr val="000000"/>
                          </a:solidFill>
                          <a:effectLst/>
                          <a:latin typeface="Aptos Narrow" panose="020B0004020202020204" pitchFamily="34" charset="0"/>
                        </a:rPr>
                        <a:t>BERT with more data and longer training</a:t>
                      </a:r>
                      <a:endParaRPr lang="en-US" sz="2900" b="0" i="0" u="none" strike="noStrike">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800" b="0" i="0" u="none" strike="noStrike" dirty="0">
                          <a:solidFill>
                            <a:srgbClr val="000000"/>
                          </a:solidFill>
                          <a:effectLst/>
                          <a:latin typeface="Aptos Narrow" panose="020B0004020202020204" pitchFamily="34" charset="0"/>
                        </a:rPr>
                        <a:t>Text classification, NER</a:t>
                      </a:r>
                      <a:endParaRPr lang="en-IN" sz="2900" b="0" i="0" u="none" strike="noStrike" dirty="0">
                        <a:effectLst/>
                        <a:latin typeface="Arial" panose="020B0604020202020204" pitchFamily="34" charset="0"/>
                      </a:endParaRPr>
                    </a:p>
                  </a:txBody>
                  <a:tcPr marL="15303" marR="15303" marT="15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1922674"/>
                  </a:ext>
                </a:extLst>
              </a:tr>
            </a:tbl>
          </a:graphicData>
        </a:graphic>
      </p:graphicFrame>
    </p:spTree>
    <p:extLst>
      <p:ext uri="{BB962C8B-B14F-4D97-AF65-F5344CB8AC3E}">
        <p14:creationId xmlns:p14="http://schemas.microsoft.com/office/powerpoint/2010/main" val="361380913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documentManagement/types"/>
    <ds:schemaRef ds:uri="http://www.w3.org/XML/1998/namespace"/>
    <ds:schemaRef ds:uri="16c05727-aa75-4e4a-9b5f-8a80a1165891"/>
    <ds:schemaRef ds:uri="http://schemas.microsoft.com/office/infopath/2007/PartnerControls"/>
    <ds:schemaRef ds:uri="http://purl.org/dc/dcmitype/"/>
    <ds:schemaRef ds:uri="http://schemas.openxmlformats.org/package/2006/metadata/core-properties"/>
    <ds:schemaRef ds:uri="http://schemas.microsoft.com/sharepoint/v3"/>
    <ds:schemaRef ds:uri="http://purl.org/dc/elements/1.1/"/>
    <ds:schemaRef ds:uri="230e9df3-be65-4c73-a93b-d1236ebd677e"/>
    <ds:schemaRef ds:uri="71af3243-3dd4-4a8d-8c0d-dd76da1f02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da0a2f-b917-4d51-b0d0-d418a10c8b23}" enabled="1" method="Standard" siteId="{12a3af23-a769-4654-847f-958f3d479f4a}" contentBits="0" removed="0"/>
</clbl:labelList>
</file>

<file path=docProps/app.xml><?xml version="1.0" encoding="utf-8"?>
<Properties xmlns="http://schemas.openxmlformats.org/officeDocument/2006/extended-properties" xmlns:vt="http://schemas.openxmlformats.org/officeDocument/2006/docPropsVTypes">
  <Template>{1D3FE83F-D9B4-4411-B5C3-2B68FF0A5DBF}tf67328976_win32</Template>
  <TotalTime>1646</TotalTime>
  <Words>1124</Words>
  <Application>Microsoft Office PowerPoint</Application>
  <PresentationFormat>Widescreen</PresentationFormat>
  <Paragraphs>185</Paragraphs>
  <Slides>27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 Narrow</vt:lpstr>
      <vt:lpstr>Arial</vt:lpstr>
      <vt:lpstr>Calibri</vt:lpstr>
      <vt:lpstr>Tenorite</vt:lpstr>
      <vt:lpstr>Times New Roman</vt:lpstr>
      <vt:lpstr>Wingdings</vt:lpstr>
      <vt:lpstr>Custom</vt:lpstr>
      <vt:lpstr>USE OF Large Language Model (LLM)  IN HOSPITALITY &amp; IN OTHER INDUSTRIES</vt:lpstr>
      <vt:lpstr>AGENDA</vt:lpstr>
      <vt:lpstr>PowerPoint Presentation</vt:lpstr>
      <vt:lpstr>llm model overview</vt:lpstr>
      <vt:lpstr>LLM basics Working flow</vt:lpstr>
      <vt:lpstr>PowerPoint Presentation</vt:lpstr>
      <vt:lpstr>Main components of  llm model</vt:lpstr>
      <vt:lpstr>components of llm model</vt:lpstr>
      <vt:lpstr>Architecture of  llm model</vt:lpstr>
      <vt:lpstr>Different way to build  llm model</vt:lpstr>
      <vt:lpstr>Different way to build  llm model</vt:lpstr>
      <vt:lpstr>Navigating Q&amp;A Sessions</vt:lpstr>
      <vt:lpstr>PowerPoint Presentation</vt:lpstr>
      <vt:lpstr>PowerPoint Presentation</vt:lpstr>
      <vt:lpstr>PowerPoint Presentation</vt:lpstr>
      <vt:lpstr>PowerPoint Presentation</vt:lpstr>
      <vt:lpstr>PowerPoint Presentation</vt:lpstr>
      <vt:lpstr>Demo   llm model</vt:lpstr>
      <vt:lpstr>Fine Tuning -&gt; llm model</vt:lpstr>
      <vt:lpstr>Applications of LLMs</vt:lpstr>
      <vt:lpstr>Use of llm in hospitality</vt:lpstr>
      <vt:lpstr>The Future of Large Language Models</vt:lpstr>
      <vt:lpstr>Comparison with Other AI Models</vt:lpstr>
      <vt:lpstr>Conclusion</vt:lpstr>
      <vt:lpstr>Final tips &amp; takeaways</vt:lpstr>
      <vt:lpstr>PowerPoint Presentation</vt:lpstr>
      <vt:lpstr>Questions…..??</vt:lpstr>
    </vt:vector>
  </TitlesOfParts>
  <Company>Nestle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AI(LLM) IN HOSPITALITY &amp; IN OTHER INDUSTRIES</dc:title>
  <dc:creator>Parekh,Juhi,ES-Esplugues Llobregat</dc:creator>
  <cp:lastModifiedBy>Don't use Your Brain</cp:lastModifiedBy>
  <cp:revision>15</cp:revision>
  <dcterms:created xsi:type="dcterms:W3CDTF">2024-07-07T17:37:23Z</dcterms:created>
  <dcterms:modified xsi:type="dcterms:W3CDTF">2024-09-10T14:15:06Z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